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y="5143500" cx="9144000"/>
  <p:notesSz cx="6858000" cy="9144000"/>
  <p:embeddedFontLst>
    <p:embeddedFont>
      <p:font typeface="Raleway"/>
      <p:regular r:id="rId55"/>
      <p:bold r:id="rId56"/>
      <p:italic r:id="rId57"/>
      <p:boldItalic r:id="rId58"/>
    </p:embeddedFont>
    <p:embeddedFont>
      <p:font typeface="Nunito"/>
      <p:regular r:id="rId59"/>
      <p:bold r:id="rId60"/>
      <p:italic r:id="rId61"/>
      <p:boldItalic r:id="rId62"/>
    </p:embeddedFont>
    <p:embeddedFont>
      <p:font typeface="Lato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7E83EE6-2E24-446E-B819-1C134315B997}">
  <a:tblStyle styleId="{B7E83EE6-2E24-446E-B819-1C134315B9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Nunito-boldItalic.fntdata"/><Relationship Id="rId61" Type="http://schemas.openxmlformats.org/officeDocument/2006/relationships/font" Target="fonts/Nunito-italic.fntdata"/><Relationship Id="rId20" Type="http://schemas.openxmlformats.org/officeDocument/2006/relationships/slide" Target="slides/slide14.xml"/><Relationship Id="rId64" Type="http://schemas.openxmlformats.org/officeDocument/2006/relationships/font" Target="fonts/Lato-bold.fntdata"/><Relationship Id="rId63" Type="http://schemas.openxmlformats.org/officeDocument/2006/relationships/font" Target="fonts/Lato-regular.fntdata"/><Relationship Id="rId22" Type="http://schemas.openxmlformats.org/officeDocument/2006/relationships/slide" Target="slides/slide16.xml"/><Relationship Id="rId66" Type="http://schemas.openxmlformats.org/officeDocument/2006/relationships/font" Target="fonts/Lato-boldItalic.fntdata"/><Relationship Id="rId21" Type="http://schemas.openxmlformats.org/officeDocument/2006/relationships/slide" Target="slides/slide15.xml"/><Relationship Id="rId65" Type="http://schemas.openxmlformats.org/officeDocument/2006/relationships/font" Target="fonts/Lato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Nunito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Raleway-regular.fntdata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Raleway-italic.fntdata"/><Relationship Id="rId12" Type="http://schemas.openxmlformats.org/officeDocument/2006/relationships/slide" Target="slides/slide6.xml"/><Relationship Id="rId56" Type="http://schemas.openxmlformats.org/officeDocument/2006/relationships/font" Target="fonts/Raleway-bold.fntdata"/><Relationship Id="rId15" Type="http://schemas.openxmlformats.org/officeDocument/2006/relationships/slide" Target="slides/slide9.xml"/><Relationship Id="rId59" Type="http://schemas.openxmlformats.org/officeDocument/2006/relationships/font" Target="fonts/Nunito-regular.fntdata"/><Relationship Id="rId14" Type="http://schemas.openxmlformats.org/officeDocument/2006/relationships/slide" Target="slides/slide8.xml"/><Relationship Id="rId58" Type="http://schemas.openxmlformats.org/officeDocument/2006/relationships/font" Target="fonts/Raleway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f2fda497e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f2fda497e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f4b5e1a00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f4b5e1a00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2d4f49910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2d4f4991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fb46e525c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efb46e525c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2771d680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f2771d680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2771d680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f2771d680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f2771d680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f2771d680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f2771d680c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f2771d680c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f2771d680c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f2771d680c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e6819ab1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ee6819ab1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2d4f4991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f2d4f4991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f2b0fd9a0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f2b0fd9a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f2b0fd9a0c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f2b0fd9a0c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f2d4f499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f2d4f499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f2d4f4991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f2d4f4991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f2d4f4991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f2d4f4991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ee6819ab1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ee6819ab1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f2b0fd9a0c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f2b0fd9a0c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f2b0fd9a0c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f2b0fd9a0c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f2b0fd9a0c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f2b0fd9a0c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f2d4f49910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f2d4f49910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f2fda497e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f2fda497e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2d4f4991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2d4f4991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f2d4f49910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f2d4f49910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f2d4f49910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f2d4f49910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efb46e525c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efb46e525c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efb46e525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efb46e525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efb46e525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efb46e525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efb46e525c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efb46e525c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efb46e525c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efb46e525c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efb46e525c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efb46e525c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efb46e525c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efb46e525c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f2fda497e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f2fda497e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f2d4f49910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f2d4f49910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f2d4f49910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f2d4f4991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f2d4f49910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f2d4f49910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f2d4f49910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f2d4f49910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efa972ec5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efa972ec5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efa972ec5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efa972ec5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f4f067866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f4f067866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f4b5615b7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f4b5615b7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ee6819ab1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ee6819ab1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2fda497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f2fda497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f4b5e1a0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f4b5e1a0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4b5e1a00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f4b5e1a00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f4b5e1a00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f4b5e1a00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f2fda497e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f2fda497e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elegram.me/LokerDeveloper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eveloper.mozilla.org/en-US/docs/Web/API/Document_Object_Model" TargetMode="External"/><Relationship Id="rId4" Type="http://schemas.openxmlformats.org/officeDocument/2006/relationships/image" Target="../media/image17.png"/><Relationship Id="rId9" Type="http://schemas.openxmlformats.org/officeDocument/2006/relationships/hyperlink" Target="https://dev.mysql.com/doc/apis-php/en/apis-php-mysqlinfo.api.choosing.html" TargetMode="External"/><Relationship Id="rId5" Type="http://schemas.openxmlformats.org/officeDocument/2006/relationships/hyperlink" Target="https://developer.mozilla.org/en-US/docs/Web/API/Fetch_API" TargetMode="External"/><Relationship Id="rId6" Type="http://schemas.openxmlformats.org/officeDocument/2006/relationships/hyperlink" Target="https://developer.mozilla.org/en-US/docs/Web/API/Fetch_API" TargetMode="External"/><Relationship Id="rId7" Type="http://schemas.openxmlformats.org/officeDocument/2006/relationships/image" Target="../media/image21.png"/><Relationship Id="rId8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covid19.mathdro.id/api/" TargetMode="External"/><Relationship Id="rId4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Relationship Id="rId5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aufaroot18/" TargetMode="External"/><Relationship Id="rId4" Type="http://schemas.openxmlformats.org/officeDocument/2006/relationships/hyperlink" Target="https://aufaroot18.medium.com/" TargetMode="External"/><Relationship Id="rId5" Type="http://schemas.openxmlformats.org/officeDocument/2006/relationships/hyperlink" Target="https://www.linkedin.com/in/aufabillah/" TargetMode="External"/><Relationship Id="rId6" Type="http://schemas.openxmlformats.org/officeDocument/2006/relationships/hyperlink" Target="https://www.instagram.com/aufaroot18/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www.freecodecamp.org/news/what-is-an-api-in-english-please-b880a3214a82/" TargetMode="External"/><Relationship Id="rId4" Type="http://schemas.openxmlformats.org/officeDocument/2006/relationships/hyperlink" Target="https://www.freecodecamp.org/news/rest-apis/" TargetMode="External"/><Relationship Id="rId5" Type="http://schemas.openxmlformats.org/officeDocument/2006/relationships/hyperlink" Target="https://www.youtube.com/watch?v=vQJJ_K1JbEA" TargetMode="External"/><Relationship Id="rId6" Type="http://schemas.openxmlformats.org/officeDocument/2006/relationships/hyperlink" Target="https://www.youtube.com/watch?v=dtpm5wwXEIY" TargetMode="External"/><Relationship Id="rId7" Type="http://schemas.openxmlformats.org/officeDocument/2006/relationships/hyperlink" Target="https://www.youtube.com/watch?v=EluVFXu4GOU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forms.gle/V5WgpYHJQZwGheut7" TargetMode="External"/><Relationship Id="rId4" Type="http://schemas.openxmlformats.org/officeDocument/2006/relationships/image" Target="../media/image2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getcomposer.org/download/" TargetMode="External"/><Relationship Id="rId4" Type="http://schemas.openxmlformats.org/officeDocument/2006/relationships/hyperlink" Target="https://www.apachefriends.org/download.html" TargetMode="External"/><Relationship Id="rId11" Type="http://schemas.openxmlformats.org/officeDocument/2006/relationships/hyperlink" Target="https://learning.postman.com/docs/getting-started/installation-and-updates/#installing-postman-on-windows" TargetMode="External"/><Relationship Id="rId10" Type="http://schemas.openxmlformats.org/officeDocument/2006/relationships/hyperlink" Target="https://www.novri.web.id/2020/11/cara-install-xampp-di-ubuntu-20-04-lts.html" TargetMode="External"/><Relationship Id="rId12" Type="http://schemas.openxmlformats.org/officeDocument/2006/relationships/hyperlink" Target="https://learning.postman.com/docs/getting-started/installation-and-updates/#installing-postman-on-linux" TargetMode="External"/><Relationship Id="rId9" Type="http://schemas.openxmlformats.org/officeDocument/2006/relationships/hyperlink" Target="https://www.niagahoster.co.id/blog/cara-instal-xampp/" TargetMode="External"/><Relationship Id="rId5" Type="http://schemas.openxmlformats.org/officeDocument/2006/relationships/hyperlink" Target="https://www.postman.com/downloads/" TargetMode="External"/><Relationship Id="rId6" Type="http://schemas.openxmlformats.org/officeDocument/2006/relationships/hyperlink" Target="https://insomnia.rest/download" TargetMode="External"/><Relationship Id="rId7" Type="http://schemas.openxmlformats.org/officeDocument/2006/relationships/hyperlink" Target="https://www.niagahoster.co.id/blog/cara-install-composer/" TargetMode="External"/><Relationship Id="rId8" Type="http://schemas.openxmlformats.org/officeDocument/2006/relationships/hyperlink" Target="https://aantamim.id/composer-install-linux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covid19.mathdro.id/api/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hyperlink" Target="https://telegram.me/LokerDevelop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7950" y="1510800"/>
            <a:ext cx="61470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id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Introduction to</a:t>
            </a:r>
            <a:endParaRPr b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API, REST, RESTFul API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1363" y="3393350"/>
            <a:ext cx="2015737" cy="166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/>
          <p:nvPr/>
        </p:nvSpPr>
        <p:spPr>
          <a:xfrm>
            <a:off x="3419813" y="4529450"/>
            <a:ext cx="235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Telegram - Loker Developer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4" name="Google Shape;164;p22"/>
          <p:cNvPicPr preferRelativeResize="0"/>
          <p:nvPr/>
        </p:nvPicPr>
        <p:blipFill rotWithShape="1">
          <a:blip r:embed="rId4">
            <a:alphaModFix/>
          </a:blip>
          <a:srcRect b="39545" l="0" r="0" t="8103"/>
          <a:stretch/>
        </p:blipFill>
        <p:spPr>
          <a:xfrm>
            <a:off x="4618937" y="512977"/>
            <a:ext cx="3853775" cy="3753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288" y="512975"/>
            <a:ext cx="3586693" cy="3753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>
            <p:ph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Nunito"/>
                <a:ea typeface="Nunito"/>
                <a:cs typeface="Nunito"/>
                <a:sym typeface="Nunito"/>
              </a:rPr>
              <a:t>Glosarium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1" name="Google Shape;171;p23"/>
          <p:cNvSpPr txBox="1"/>
          <p:nvPr>
            <p:ph idx="1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</a:pPr>
            <a:r>
              <a:rPr lang="id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Resource</a:t>
            </a:r>
            <a:r>
              <a:rPr lang="id" sz="1000">
                <a:latin typeface="Nunito"/>
                <a:ea typeface="Nunito"/>
                <a:cs typeface="Nunito"/>
                <a:sym typeface="Nunito"/>
              </a:rPr>
              <a:t>: Entitas/Objek/Data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</a:pPr>
            <a:r>
              <a:rPr lang="id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Endpoint</a:t>
            </a:r>
            <a:r>
              <a:rPr lang="id" sz="1000">
                <a:latin typeface="Nunito"/>
                <a:ea typeface="Nunito"/>
                <a:cs typeface="Nunito"/>
                <a:sym typeface="Nunito"/>
              </a:rPr>
              <a:t>: Alamat untuk mengakses resource (URL/URI)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</a:pPr>
            <a:r>
              <a:rPr lang="id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HTTP Verbs</a:t>
            </a:r>
            <a:r>
              <a:rPr lang="id" sz="1000">
                <a:latin typeface="Nunito"/>
                <a:ea typeface="Nunito"/>
                <a:cs typeface="Nunito"/>
                <a:sym typeface="Nunito"/>
              </a:rPr>
              <a:t> (Method): Tindakan yang diinginkan dalam mengakses resource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</a:pPr>
            <a:r>
              <a:rPr lang="id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JSON</a:t>
            </a:r>
            <a:r>
              <a:rPr lang="id" sz="1000">
                <a:latin typeface="Nunito"/>
                <a:ea typeface="Nunito"/>
                <a:cs typeface="Nunito"/>
                <a:sym typeface="Nunito"/>
              </a:rPr>
              <a:t> (JavaScript Object Notation): Format pertukaran data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/>
          <p:nvPr/>
        </p:nvSpPr>
        <p:spPr>
          <a:xfrm>
            <a:off x="1651425" y="2017650"/>
            <a:ext cx="1877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6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API</a:t>
            </a:r>
            <a:r>
              <a:rPr b="1" lang="id" sz="6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?</a:t>
            </a:r>
            <a:endParaRPr b="1" sz="6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85025"/>
            <a:ext cx="2849565" cy="297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>
            <p:ph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Nunito"/>
                <a:ea typeface="Nunito"/>
                <a:cs typeface="Nunito"/>
                <a:sym typeface="Nunito"/>
              </a:rPr>
              <a:t>API - Definisi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3" name="Google Shape;183;p25"/>
          <p:cNvSpPr txBox="1"/>
          <p:nvPr>
            <p:ph idx="1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Application Programming Interface.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Which is a software intermediary that allows two applications to talk each others (Wikipedia).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API: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Font typeface="Nunito"/>
              <a:buChar char="●"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Perantara yang mengambil </a:t>
            </a:r>
            <a:r>
              <a:rPr i="1" lang="id" sz="1000">
                <a:highlight>
                  <a:schemeClr val="lt2"/>
                </a:highlight>
                <a:latin typeface="Nunito"/>
                <a:ea typeface="Nunito"/>
                <a:cs typeface="Nunito"/>
                <a:sym typeface="Nunito"/>
              </a:rPr>
              <a:t>request</a:t>
            </a:r>
            <a:r>
              <a:rPr lang="id" sz="1000">
                <a:latin typeface="Nunito"/>
                <a:ea typeface="Nunito"/>
                <a:cs typeface="Nunito"/>
                <a:sym typeface="Nunito"/>
              </a:rPr>
              <a:t> user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Lalu meneruskan ke aplikasi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Dan mengembalikan </a:t>
            </a:r>
            <a:r>
              <a:rPr i="1" lang="id" sz="1000">
                <a:highlight>
                  <a:schemeClr val="lt2"/>
                </a:highlight>
                <a:latin typeface="Nunito"/>
                <a:ea typeface="Nunito"/>
                <a:cs typeface="Nunito"/>
                <a:sym typeface="Nunito"/>
              </a:rPr>
              <a:t>response</a:t>
            </a:r>
            <a:r>
              <a:rPr lang="id" sz="1000">
                <a:latin typeface="Nunito"/>
                <a:ea typeface="Nunito"/>
                <a:cs typeface="Nunito"/>
                <a:sym typeface="Nunito"/>
              </a:rPr>
              <a:t> ke user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Nunito"/>
                <a:ea typeface="Nunito"/>
                <a:cs typeface="Nunito"/>
                <a:sym typeface="Nunito"/>
              </a:rPr>
              <a:t>API - Analogi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9" name="Google Shape;189;p26"/>
          <p:cNvSpPr txBox="1"/>
          <p:nvPr/>
        </p:nvSpPr>
        <p:spPr>
          <a:xfrm>
            <a:off x="1762650" y="2516425"/>
            <a:ext cx="116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Nunito"/>
                <a:ea typeface="Nunito"/>
                <a:cs typeface="Nunito"/>
                <a:sym typeface="Nunito"/>
              </a:rPr>
              <a:t>Pelanggan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Nunito"/>
                <a:ea typeface="Nunito"/>
                <a:cs typeface="Nunito"/>
                <a:sym typeface="Nunito"/>
              </a:rPr>
              <a:t>(User)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90" name="Google Shape;190;p26"/>
          <p:cNvGrpSpPr/>
          <p:nvPr/>
        </p:nvGrpSpPr>
        <p:grpSpPr>
          <a:xfrm>
            <a:off x="2927550" y="3025950"/>
            <a:ext cx="1062000" cy="645200"/>
            <a:chOff x="2230125" y="2730425"/>
            <a:chExt cx="1062000" cy="645200"/>
          </a:xfrm>
        </p:grpSpPr>
        <p:sp>
          <p:nvSpPr>
            <p:cNvPr id="191" name="Google Shape;191;p26"/>
            <p:cNvSpPr txBox="1"/>
            <p:nvPr/>
          </p:nvSpPr>
          <p:spPr>
            <a:xfrm>
              <a:off x="2230125" y="2821525"/>
              <a:ext cx="10620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200">
                  <a:solidFill>
                    <a:schemeClr val="accent3"/>
                  </a:solidFill>
                  <a:latin typeface="Nunito"/>
                  <a:ea typeface="Nunito"/>
                  <a:cs typeface="Nunito"/>
                  <a:sym typeface="Nunito"/>
                </a:rPr>
                <a:t>Makanan</a:t>
              </a:r>
              <a:endParaRPr sz="12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200">
                  <a:solidFill>
                    <a:schemeClr val="accent3"/>
                  </a:solidFill>
                  <a:latin typeface="Nunito"/>
                  <a:ea typeface="Nunito"/>
                  <a:cs typeface="Nunito"/>
                  <a:sym typeface="Nunito"/>
                </a:rPr>
                <a:t>(Request)</a:t>
              </a:r>
              <a:endParaRPr sz="12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cxnSp>
          <p:nvCxnSpPr>
            <p:cNvPr id="192" name="Google Shape;192;p26"/>
            <p:cNvCxnSpPr/>
            <p:nvPr/>
          </p:nvCxnSpPr>
          <p:spPr>
            <a:xfrm>
              <a:off x="2574825" y="2730425"/>
              <a:ext cx="372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93" name="Google Shape;193;p26"/>
          <p:cNvSpPr txBox="1"/>
          <p:nvPr/>
        </p:nvSpPr>
        <p:spPr>
          <a:xfrm>
            <a:off x="3989550" y="2516425"/>
            <a:ext cx="116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Nunito"/>
                <a:ea typeface="Nunito"/>
                <a:cs typeface="Nunito"/>
                <a:sym typeface="Nunito"/>
              </a:rPr>
              <a:t>Pelayan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Nunito"/>
                <a:ea typeface="Nunito"/>
                <a:cs typeface="Nunito"/>
                <a:sym typeface="Nunito"/>
              </a:rPr>
              <a:t>(API)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94" name="Google Shape;194;p26"/>
          <p:cNvGrpSpPr/>
          <p:nvPr/>
        </p:nvGrpSpPr>
        <p:grpSpPr>
          <a:xfrm>
            <a:off x="5116725" y="3025950"/>
            <a:ext cx="1062000" cy="645200"/>
            <a:chOff x="2230125" y="2730425"/>
            <a:chExt cx="1062000" cy="645200"/>
          </a:xfrm>
        </p:grpSpPr>
        <p:sp>
          <p:nvSpPr>
            <p:cNvPr id="195" name="Google Shape;195;p26"/>
            <p:cNvSpPr txBox="1"/>
            <p:nvPr/>
          </p:nvSpPr>
          <p:spPr>
            <a:xfrm>
              <a:off x="2230125" y="2821525"/>
              <a:ext cx="10620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200">
                  <a:solidFill>
                    <a:schemeClr val="accent3"/>
                  </a:solidFill>
                  <a:latin typeface="Nunito"/>
                  <a:ea typeface="Nunito"/>
                  <a:cs typeface="Nunito"/>
                  <a:sym typeface="Nunito"/>
                </a:rPr>
                <a:t>Makanan</a:t>
              </a:r>
              <a:endParaRPr sz="12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200">
                  <a:solidFill>
                    <a:schemeClr val="accent3"/>
                  </a:solidFill>
                  <a:latin typeface="Nunito"/>
                  <a:ea typeface="Nunito"/>
                  <a:cs typeface="Nunito"/>
                  <a:sym typeface="Nunito"/>
                </a:rPr>
                <a:t>(Request)</a:t>
              </a:r>
              <a:endParaRPr sz="12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cxnSp>
          <p:nvCxnSpPr>
            <p:cNvPr id="196" name="Google Shape;196;p26"/>
            <p:cNvCxnSpPr/>
            <p:nvPr/>
          </p:nvCxnSpPr>
          <p:spPr>
            <a:xfrm>
              <a:off x="2574825" y="2730425"/>
              <a:ext cx="372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97" name="Google Shape;197;p26"/>
          <p:cNvSpPr txBox="1"/>
          <p:nvPr/>
        </p:nvSpPr>
        <p:spPr>
          <a:xfrm>
            <a:off x="6216450" y="2516425"/>
            <a:ext cx="116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Nunito"/>
                <a:ea typeface="Nunito"/>
                <a:cs typeface="Nunito"/>
                <a:sym typeface="Nunito"/>
              </a:rPr>
              <a:t>Koki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Nunito"/>
                <a:ea typeface="Nunito"/>
                <a:cs typeface="Nunito"/>
                <a:sym typeface="Nunito"/>
              </a:rPr>
              <a:t>(Aplikasi)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98" name="Google Shape;198;p26"/>
          <p:cNvGrpSpPr/>
          <p:nvPr/>
        </p:nvGrpSpPr>
        <p:grpSpPr>
          <a:xfrm>
            <a:off x="5116725" y="1865950"/>
            <a:ext cx="1062000" cy="650475"/>
            <a:chOff x="5132475" y="1099025"/>
            <a:chExt cx="1062000" cy="650475"/>
          </a:xfrm>
        </p:grpSpPr>
        <p:sp>
          <p:nvSpPr>
            <p:cNvPr id="199" name="Google Shape;199;p26"/>
            <p:cNvSpPr txBox="1"/>
            <p:nvPr/>
          </p:nvSpPr>
          <p:spPr>
            <a:xfrm>
              <a:off x="5132475" y="1099025"/>
              <a:ext cx="10620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2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Makanan</a:t>
              </a:r>
              <a:endPara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2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(Response)</a:t>
              </a:r>
              <a:endPara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cxnSp>
          <p:nvCxnSpPr>
            <p:cNvPr id="200" name="Google Shape;200;p26"/>
            <p:cNvCxnSpPr/>
            <p:nvPr/>
          </p:nvCxnSpPr>
          <p:spPr>
            <a:xfrm rot="10800000">
              <a:off x="5477175" y="1749500"/>
              <a:ext cx="37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01" name="Google Shape;201;p26"/>
          <p:cNvGrpSpPr/>
          <p:nvPr/>
        </p:nvGrpSpPr>
        <p:grpSpPr>
          <a:xfrm>
            <a:off x="2927550" y="1865950"/>
            <a:ext cx="1062000" cy="650475"/>
            <a:chOff x="5132475" y="1099025"/>
            <a:chExt cx="1062000" cy="650475"/>
          </a:xfrm>
        </p:grpSpPr>
        <p:sp>
          <p:nvSpPr>
            <p:cNvPr id="202" name="Google Shape;202;p26"/>
            <p:cNvSpPr txBox="1"/>
            <p:nvPr/>
          </p:nvSpPr>
          <p:spPr>
            <a:xfrm>
              <a:off x="5132475" y="1099025"/>
              <a:ext cx="10620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2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Makanan</a:t>
              </a:r>
              <a:endPara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2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(Response)</a:t>
              </a:r>
              <a:endPara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cxnSp>
          <p:nvCxnSpPr>
            <p:cNvPr id="203" name="Google Shape;203;p26"/>
            <p:cNvCxnSpPr/>
            <p:nvPr/>
          </p:nvCxnSpPr>
          <p:spPr>
            <a:xfrm rot="10800000">
              <a:off x="5477175" y="1749500"/>
              <a:ext cx="372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/>
          <p:nvPr>
            <p:ph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Nunito"/>
                <a:ea typeface="Nunito"/>
                <a:cs typeface="Nunito"/>
                <a:sym typeface="Nunito"/>
              </a:rPr>
              <a:t>API - Contoh API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9" name="Google Shape;209;p27"/>
          <p:cNvSpPr txBox="1"/>
          <p:nvPr/>
        </p:nvSpPr>
        <p:spPr>
          <a:xfrm>
            <a:off x="1335151" y="2596950"/>
            <a:ext cx="22008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Programming</a:t>
            </a:r>
            <a:endParaRPr b="1" sz="2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Language</a:t>
            </a:r>
            <a:endParaRPr b="1" sz="2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10" name="Google Shape;210;p27"/>
          <p:cNvCxnSpPr/>
          <p:nvPr/>
        </p:nvCxnSpPr>
        <p:spPr>
          <a:xfrm>
            <a:off x="3924488" y="3080600"/>
            <a:ext cx="5682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1" name="Google Shape;21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1288" y="3785275"/>
            <a:ext cx="2814800" cy="80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1300" y="2720775"/>
            <a:ext cx="2814784" cy="80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1300" y="1656275"/>
            <a:ext cx="2814800" cy="809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/>
          <p:nvPr>
            <p:ph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Nunito"/>
                <a:ea typeface="Nunito"/>
                <a:cs typeface="Nunito"/>
                <a:sym typeface="Nunito"/>
              </a:rPr>
              <a:t>API - Contoh API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219" name="Google Shape;219;p28"/>
          <p:cNvGrpSpPr/>
          <p:nvPr/>
        </p:nvGrpSpPr>
        <p:grpSpPr>
          <a:xfrm>
            <a:off x="993438" y="2730160"/>
            <a:ext cx="6547640" cy="644625"/>
            <a:chOff x="982550" y="2690535"/>
            <a:chExt cx="6547640" cy="644625"/>
          </a:xfrm>
        </p:grpSpPr>
        <p:sp>
          <p:nvSpPr>
            <p:cNvPr id="220" name="Google Shape;220;p28"/>
            <p:cNvSpPr txBox="1"/>
            <p:nvPr/>
          </p:nvSpPr>
          <p:spPr>
            <a:xfrm>
              <a:off x="982550" y="2812750"/>
              <a:ext cx="1034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JavaScript</a:t>
              </a:r>
              <a:endPara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1" name="Google Shape;221;p28"/>
            <p:cNvSpPr txBox="1"/>
            <p:nvPr/>
          </p:nvSpPr>
          <p:spPr>
            <a:xfrm>
              <a:off x="2330325" y="2812750"/>
              <a:ext cx="893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>
                  <a:solidFill>
                    <a:schemeClr val="accent3"/>
                  </a:solidFill>
                  <a:latin typeface="Lato"/>
                  <a:ea typeface="Lato"/>
                  <a:cs typeface="Lato"/>
                  <a:sym typeface="Lato"/>
                </a:rPr>
                <a:t>Browser</a:t>
              </a:r>
              <a:endParaRPr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22" name="Google Shape;222;p28"/>
            <p:cNvCxnSpPr>
              <a:stCxn id="220" idx="3"/>
              <a:endCxn id="221" idx="1"/>
            </p:cNvCxnSpPr>
            <p:nvPr/>
          </p:nvCxnSpPr>
          <p:spPr>
            <a:xfrm>
              <a:off x="2016950" y="3012850"/>
              <a:ext cx="3135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23" name="Google Shape;223;p28"/>
            <p:cNvSpPr txBox="1"/>
            <p:nvPr/>
          </p:nvSpPr>
          <p:spPr>
            <a:xfrm>
              <a:off x="3458150" y="2812750"/>
              <a:ext cx="94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u="sng">
                  <a:solidFill>
                    <a:schemeClr val="accent2"/>
                  </a:solidFill>
                  <a:latin typeface="Lato"/>
                  <a:ea typeface="Lato"/>
                  <a:cs typeface="Lato"/>
                  <a:sym typeface="Lato"/>
                  <a:hlinkClick r:id="rId3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DOM API</a:t>
              </a:r>
              <a:endParaRPr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224" name="Google Shape;224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52900" y="2690535"/>
              <a:ext cx="2277290" cy="6446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5" name="Google Shape;225;p28"/>
          <p:cNvGrpSpPr/>
          <p:nvPr/>
        </p:nvGrpSpPr>
        <p:grpSpPr>
          <a:xfrm>
            <a:off x="993438" y="3775788"/>
            <a:ext cx="7157115" cy="644625"/>
            <a:chOff x="982550" y="3736163"/>
            <a:chExt cx="7157115" cy="644625"/>
          </a:xfrm>
        </p:grpSpPr>
        <p:sp>
          <p:nvSpPr>
            <p:cNvPr id="226" name="Google Shape;226;p28"/>
            <p:cNvSpPr txBox="1"/>
            <p:nvPr/>
          </p:nvSpPr>
          <p:spPr>
            <a:xfrm>
              <a:off x="982550" y="3858375"/>
              <a:ext cx="893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Browser</a:t>
              </a:r>
              <a:endPara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7" name="Google Shape;227;p28"/>
            <p:cNvSpPr txBox="1"/>
            <p:nvPr/>
          </p:nvSpPr>
          <p:spPr>
            <a:xfrm>
              <a:off x="2212775" y="3858375"/>
              <a:ext cx="752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>
                  <a:solidFill>
                    <a:schemeClr val="accent3"/>
                  </a:solidFill>
                  <a:latin typeface="Lato"/>
                  <a:ea typeface="Lato"/>
                  <a:cs typeface="Lato"/>
                  <a:sym typeface="Lato"/>
                </a:rPr>
                <a:t>Server</a:t>
              </a:r>
              <a:endParaRPr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28" name="Google Shape;228;p28"/>
            <p:cNvCxnSpPr>
              <a:stCxn id="226" idx="3"/>
              <a:endCxn id="227" idx="1"/>
            </p:cNvCxnSpPr>
            <p:nvPr/>
          </p:nvCxnSpPr>
          <p:spPr>
            <a:xfrm>
              <a:off x="1875650" y="4058475"/>
              <a:ext cx="337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29" name="Google Shape;229;p28"/>
            <p:cNvSpPr txBox="1"/>
            <p:nvPr/>
          </p:nvSpPr>
          <p:spPr>
            <a:xfrm>
              <a:off x="3458150" y="3858375"/>
              <a:ext cx="1100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u="sng">
                  <a:solidFill>
                    <a:schemeClr val="accent2"/>
                  </a:solidFill>
                  <a:latin typeface="Lato"/>
                  <a:ea typeface="Lato"/>
                  <a:cs typeface="Lato"/>
                  <a:sym typeface="Lato"/>
                  <a:hlinkClick r:id="rId5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FETCH</a:t>
              </a:r>
              <a:r>
                <a:rPr lang="id" u="sng">
                  <a:solidFill>
                    <a:schemeClr val="accent2"/>
                  </a:solidFill>
                  <a:latin typeface="Lato"/>
                  <a:ea typeface="Lato"/>
                  <a:cs typeface="Lato"/>
                  <a:sym typeface="Lato"/>
                  <a:hlinkClick r:id="rId6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 API</a:t>
              </a:r>
              <a:endParaRPr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230" name="Google Shape;230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252900" y="3736163"/>
              <a:ext cx="2886765" cy="6446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1" name="Google Shape;231;p28"/>
          <p:cNvGrpSpPr/>
          <p:nvPr/>
        </p:nvGrpSpPr>
        <p:grpSpPr>
          <a:xfrm>
            <a:off x="993438" y="1684500"/>
            <a:ext cx="7122147" cy="644625"/>
            <a:chOff x="982550" y="1644875"/>
            <a:chExt cx="7122147" cy="644625"/>
          </a:xfrm>
        </p:grpSpPr>
        <p:pic>
          <p:nvPicPr>
            <p:cNvPr id="232" name="Google Shape;232;p2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252897" y="1644875"/>
              <a:ext cx="2851800" cy="644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" name="Google Shape;233;p28"/>
            <p:cNvSpPr txBox="1"/>
            <p:nvPr/>
          </p:nvSpPr>
          <p:spPr>
            <a:xfrm>
              <a:off x="982550" y="1767100"/>
              <a:ext cx="604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PHP</a:t>
              </a:r>
              <a:endPara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4" name="Google Shape;234;p28"/>
            <p:cNvSpPr txBox="1"/>
            <p:nvPr/>
          </p:nvSpPr>
          <p:spPr>
            <a:xfrm>
              <a:off x="1954375" y="1767088"/>
              <a:ext cx="893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>
                  <a:solidFill>
                    <a:schemeClr val="accent3"/>
                  </a:solidFill>
                  <a:latin typeface="Lato"/>
                  <a:ea typeface="Lato"/>
                  <a:cs typeface="Lato"/>
                  <a:sym typeface="Lato"/>
                </a:rPr>
                <a:t>MySQL</a:t>
              </a:r>
              <a:endParaRPr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35" name="Google Shape;235;p28"/>
            <p:cNvCxnSpPr>
              <a:stCxn id="233" idx="3"/>
              <a:endCxn id="234" idx="1"/>
            </p:cNvCxnSpPr>
            <p:nvPr/>
          </p:nvCxnSpPr>
          <p:spPr>
            <a:xfrm>
              <a:off x="1587050" y="1967200"/>
              <a:ext cx="367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36" name="Google Shape;236;p28"/>
            <p:cNvSpPr txBox="1"/>
            <p:nvPr/>
          </p:nvSpPr>
          <p:spPr>
            <a:xfrm>
              <a:off x="3458150" y="1770125"/>
              <a:ext cx="1559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u="sng">
                  <a:solidFill>
                    <a:schemeClr val="accent2"/>
                  </a:solidFill>
                  <a:latin typeface="Lato"/>
                  <a:ea typeface="Lato"/>
                  <a:cs typeface="Lato"/>
                  <a:sym typeface="Lato"/>
                  <a:hlinkClick r:id="rId9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PHP MySQL API</a:t>
              </a:r>
              <a:endParaRPr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/>
          <p:nvPr>
            <p:ph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Nunito"/>
                <a:ea typeface="Nunito"/>
                <a:cs typeface="Nunito"/>
                <a:sym typeface="Nunito"/>
              </a:rPr>
              <a:t>API - Contoh API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242" name="Google Shape;242;p29"/>
          <p:cNvGrpSpPr/>
          <p:nvPr/>
        </p:nvGrpSpPr>
        <p:grpSpPr>
          <a:xfrm>
            <a:off x="894650" y="1652575"/>
            <a:ext cx="6207500" cy="400200"/>
            <a:chOff x="727650" y="1628800"/>
            <a:chExt cx="6207500" cy="400200"/>
          </a:xfrm>
        </p:grpSpPr>
        <p:sp>
          <p:nvSpPr>
            <p:cNvPr id="243" name="Google Shape;243;p29"/>
            <p:cNvSpPr txBox="1"/>
            <p:nvPr/>
          </p:nvSpPr>
          <p:spPr>
            <a:xfrm>
              <a:off x="727650" y="1628800"/>
              <a:ext cx="1933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Album terbaru spotify</a:t>
              </a:r>
              <a:endPara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grpSp>
          <p:nvGrpSpPr>
            <p:cNvPr id="244" name="Google Shape;244;p29"/>
            <p:cNvGrpSpPr/>
            <p:nvPr/>
          </p:nvGrpSpPr>
          <p:grpSpPr>
            <a:xfrm>
              <a:off x="2922950" y="1628800"/>
              <a:ext cx="4012200" cy="400200"/>
              <a:chOff x="3022650" y="1620875"/>
              <a:chExt cx="4012200" cy="400200"/>
            </a:xfrm>
          </p:grpSpPr>
          <p:sp>
            <p:nvSpPr>
              <p:cNvPr id="245" name="Google Shape;245;p29"/>
              <p:cNvSpPr txBox="1"/>
              <p:nvPr/>
            </p:nvSpPr>
            <p:spPr>
              <a:xfrm>
                <a:off x="3022650" y="1620875"/>
                <a:ext cx="531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d">
                    <a:solidFill>
                      <a:schemeClr val="accent3"/>
                    </a:solidFill>
                    <a:latin typeface="Nunito"/>
                    <a:ea typeface="Nunito"/>
                    <a:cs typeface="Nunito"/>
                    <a:sym typeface="Nunito"/>
                  </a:rPr>
                  <a:t>GET</a:t>
                </a:r>
                <a:endParaRPr>
                  <a:solidFill>
                    <a:schemeClr val="accent3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246" name="Google Shape;246;p29"/>
              <p:cNvSpPr txBox="1"/>
              <p:nvPr/>
            </p:nvSpPr>
            <p:spPr>
              <a:xfrm>
                <a:off x="3553650" y="1620875"/>
                <a:ext cx="34812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d">
                    <a:solidFill>
                      <a:schemeClr val="accent3"/>
                    </a:solidFill>
                    <a:latin typeface="Nunito"/>
                    <a:ea typeface="Nunito"/>
                    <a:cs typeface="Nunito"/>
                    <a:sym typeface="Nunito"/>
                  </a:rPr>
                  <a:t>api.spotify.com/v1/browse/new-releases</a:t>
                </a:r>
                <a:endParaRPr>
                  <a:solidFill>
                    <a:schemeClr val="accent3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</p:grpSp>
      </p:grpSp>
      <p:grpSp>
        <p:nvGrpSpPr>
          <p:cNvPr id="247" name="Google Shape;247;p29"/>
          <p:cNvGrpSpPr/>
          <p:nvPr/>
        </p:nvGrpSpPr>
        <p:grpSpPr>
          <a:xfrm>
            <a:off x="894650" y="2131925"/>
            <a:ext cx="6062900" cy="400200"/>
            <a:chOff x="727650" y="2108150"/>
            <a:chExt cx="6062900" cy="400200"/>
          </a:xfrm>
        </p:grpSpPr>
        <p:sp>
          <p:nvSpPr>
            <p:cNvPr id="248" name="Google Shape;248;p29"/>
            <p:cNvSpPr txBox="1"/>
            <p:nvPr/>
          </p:nvSpPr>
          <p:spPr>
            <a:xfrm>
              <a:off x="727650" y="2108150"/>
              <a:ext cx="1933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Film terbaru</a:t>
              </a:r>
              <a:endPara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grpSp>
          <p:nvGrpSpPr>
            <p:cNvPr id="249" name="Google Shape;249;p29"/>
            <p:cNvGrpSpPr/>
            <p:nvPr/>
          </p:nvGrpSpPr>
          <p:grpSpPr>
            <a:xfrm>
              <a:off x="2922950" y="2108150"/>
              <a:ext cx="3867600" cy="400200"/>
              <a:chOff x="3022650" y="1620875"/>
              <a:chExt cx="3867600" cy="400200"/>
            </a:xfrm>
          </p:grpSpPr>
          <p:sp>
            <p:nvSpPr>
              <p:cNvPr id="250" name="Google Shape;250;p29"/>
              <p:cNvSpPr txBox="1"/>
              <p:nvPr/>
            </p:nvSpPr>
            <p:spPr>
              <a:xfrm>
                <a:off x="3022650" y="1620875"/>
                <a:ext cx="531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d">
                    <a:solidFill>
                      <a:schemeClr val="accent3"/>
                    </a:solidFill>
                    <a:latin typeface="Nunito"/>
                    <a:ea typeface="Nunito"/>
                    <a:cs typeface="Nunito"/>
                    <a:sym typeface="Nunito"/>
                  </a:rPr>
                  <a:t>GET</a:t>
                </a:r>
                <a:endParaRPr>
                  <a:solidFill>
                    <a:schemeClr val="accent3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251" name="Google Shape;251;p29"/>
              <p:cNvSpPr txBox="1"/>
              <p:nvPr/>
            </p:nvSpPr>
            <p:spPr>
              <a:xfrm>
                <a:off x="3553650" y="1620875"/>
                <a:ext cx="3336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d">
                    <a:solidFill>
                      <a:schemeClr val="accent3"/>
                    </a:solidFill>
                    <a:latin typeface="Nunito"/>
                    <a:ea typeface="Nunito"/>
                    <a:cs typeface="Nunito"/>
                    <a:sym typeface="Nunito"/>
                  </a:rPr>
                  <a:t>api.themoviedb.org/3/movie/latest</a:t>
                </a:r>
                <a:endParaRPr>
                  <a:solidFill>
                    <a:schemeClr val="accent3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</p:grpSp>
      </p:grpSp>
      <p:grpSp>
        <p:nvGrpSpPr>
          <p:cNvPr id="252" name="Google Shape;252;p29"/>
          <p:cNvGrpSpPr/>
          <p:nvPr/>
        </p:nvGrpSpPr>
        <p:grpSpPr>
          <a:xfrm>
            <a:off x="894650" y="2611275"/>
            <a:ext cx="7354700" cy="400200"/>
            <a:chOff x="727650" y="2587500"/>
            <a:chExt cx="7354700" cy="400200"/>
          </a:xfrm>
        </p:grpSpPr>
        <p:sp>
          <p:nvSpPr>
            <p:cNvPr id="253" name="Google Shape;253;p29"/>
            <p:cNvSpPr txBox="1"/>
            <p:nvPr/>
          </p:nvSpPr>
          <p:spPr>
            <a:xfrm>
              <a:off x="727650" y="2587500"/>
              <a:ext cx="1933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Positif Covid</a:t>
              </a:r>
              <a:endPara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grpSp>
          <p:nvGrpSpPr>
            <p:cNvPr id="254" name="Google Shape;254;p29"/>
            <p:cNvGrpSpPr/>
            <p:nvPr/>
          </p:nvGrpSpPr>
          <p:grpSpPr>
            <a:xfrm>
              <a:off x="2922950" y="2587500"/>
              <a:ext cx="5159400" cy="400200"/>
              <a:chOff x="3022650" y="1620875"/>
              <a:chExt cx="5159400" cy="400200"/>
            </a:xfrm>
          </p:grpSpPr>
          <p:sp>
            <p:nvSpPr>
              <p:cNvPr id="255" name="Google Shape;255;p29"/>
              <p:cNvSpPr txBox="1"/>
              <p:nvPr/>
            </p:nvSpPr>
            <p:spPr>
              <a:xfrm>
                <a:off x="3022650" y="1620875"/>
                <a:ext cx="531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d">
                    <a:solidFill>
                      <a:schemeClr val="accent3"/>
                    </a:solidFill>
                    <a:latin typeface="Nunito"/>
                    <a:ea typeface="Nunito"/>
                    <a:cs typeface="Nunito"/>
                    <a:sym typeface="Nunito"/>
                  </a:rPr>
                  <a:t>GET</a:t>
                </a:r>
                <a:endParaRPr>
                  <a:solidFill>
                    <a:schemeClr val="accent3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256" name="Google Shape;256;p29"/>
              <p:cNvSpPr txBox="1"/>
              <p:nvPr/>
            </p:nvSpPr>
            <p:spPr>
              <a:xfrm>
                <a:off x="3553650" y="1620875"/>
                <a:ext cx="46284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d">
                    <a:solidFill>
                      <a:schemeClr val="accent3"/>
                    </a:solidFill>
                    <a:latin typeface="Nunito"/>
                    <a:ea typeface="Nunito"/>
                    <a:cs typeface="Nunito"/>
                    <a:sym typeface="Nunito"/>
                  </a:rPr>
                  <a:t>covid19.mathdro.id/api/countries/indonesia/confirmed</a:t>
                </a:r>
                <a:endParaRPr>
                  <a:solidFill>
                    <a:schemeClr val="accent3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</p:grpSp>
      </p:grpSp>
      <p:grpSp>
        <p:nvGrpSpPr>
          <p:cNvPr id="257" name="Google Shape;257;p29"/>
          <p:cNvGrpSpPr/>
          <p:nvPr/>
        </p:nvGrpSpPr>
        <p:grpSpPr>
          <a:xfrm>
            <a:off x="3437300" y="3158375"/>
            <a:ext cx="2023800" cy="1224200"/>
            <a:chOff x="3437300" y="3158375"/>
            <a:chExt cx="2023800" cy="1224200"/>
          </a:xfrm>
        </p:grpSpPr>
        <p:sp>
          <p:nvSpPr>
            <p:cNvPr id="258" name="Google Shape;258;p29"/>
            <p:cNvSpPr txBox="1"/>
            <p:nvPr/>
          </p:nvSpPr>
          <p:spPr>
            <a:xfrm>
              <a:off x="3437300" y="3828475"/>
              <a:ext cx="20238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" sz="2400">
                  <a:solidFill>
                    <a:schemeClr val="accent2"/>
                  </a:solidFill>
                  <a:latin typeface="Nunito"/>
                  <a:ea typeface="Nunito"/>
                  <a:cs typeface="Nunito"/>
                  <a:sym typeface="Nunito"/>
                </a:rPr>
                <a:t>RESTFul API</a:t>
              </a:r>
              <a:endParaRPr b="1" sz="24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cxnSp>
          <p:nvCxnSpPr>
            <p:cNvPr id="259" name="Google Shape;259;p29"/>
            <p:cNvCxnSpPr/>
            <p:nvPr/>
          </p:nvCxnSpPr>
          <p:spPr>
            <a:xfrm>
              <a:off x="4449200" y="3158375"/>
              <a:ext cx="0" cy="523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"/>
          <p:cNvSpPr txBox="1"/>
          <p:nvPr>
            <p:ph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Nunito"/>
                <a:ea typeface="Nunito"/>
                <a:cs typeface="Nunito"/>
                <a:sym typeface="Nunito"/>
              </a:rPr>
              <a:t>API - Kesimpulan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5" name="Google Shape;265;p30"/>
          <p:cNvSpPr txBox="1"/>
          <p:nvPr>
            <p:ph idx="1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Terdapat banyak jenis API.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API terdapat di berbagai aplikasi: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Font typeface="Nunito"/>
              <a:buChar char="●"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Bahasa pemrograman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Browser (fetch, dom)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Web - RESTFul API (spotify, tmdb, covid)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id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Membangun RESTFul API.</a:t>
            </a:r>
            <a:endParaRPr b="1"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"/>
          <p:cNvSpPr txBox="1"/>
          <p:nvPr>
            <p:ph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Nunito"/>
                <a:ea typeface="Nunito"/>
                <a:cs typeface="Nunito"/>
                <a:sym typeface="Nunito"/>
              </a:rPr>
              <a:t>REST - Definisi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1" name="Google Shape;271;p31"/>
          <p:cNvSpPr txBox="1"/>
          <p:nvPr>
            <p:ph idx="1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Representational State Transfer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Hasil disertasi dari Roy Fielding (2000).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An architectural style for providing standards between computer systems on the web, making it easier for systems to communicate with each other.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Menggunakan protokol </a:t>
            </a:r>
            <a:r>
              <a:rPr b="1" lang="id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HTTP</a:t>
            </a:r>
            <a:r>
              <a:rPr lang="id" sz="1000">
                <a:latin typeface="Nunito"/>
                <a:ea typeface="Nunito"/>
                <a:cs typeface="Nunito"/>
                <a:sym typeface="Nunito"/>
              </a:rPr>
              <a:t>.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5350" y="1065838"/>
            <a:ext cx="5493299" cy="301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"/>
          <p:cNvSpPr txBox="1"/>
          <p:nvPr>
            <p:ph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Nunito"/>
                <a:ea typeface="Nunito"/>
                <a:cs typeface="Nunito"/>
                <a:sym typeface="Nunito"/>
              </a:rPr>
              <a:t>Request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7" name="Google Shape;277;p32"/>
          <p:cNvSpPr txBox="1"/>
          <p:nvPr/>
        </p:nvSpPr>
        <p:spPr>
          <a:xfrm>
            <a:off x="1445663" y="2347475"/>
            <a:ext cx="84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User</a:t>
            </a:r>
            <a:endParaRPr sz="2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278" name="Google Shape;278;p32"/>
          <p:cNvGrpSpPr/>
          <p:nvPr/>
        </p:nvGrpSpPr>
        <p:grpSpPr>
          <a:xfrm>
            <a:off x="2523800" y="2162825"/>
            <a:ext cx="2670525" cy="923400"/>
            <a:chOff x="2523800" y="2162825"/>
            <a:chExt cx="2670525" cy="923400"/>
          </a:xfrm>
        </p:grpSpPr>
        <p:sp>
          <p:nvSpPr>
            <p:cNvPr id="279" name="Google Shape;279;p32"/>
            <p:cNvSpPr txBox="1"/>
            <p:nvPr/>
          </p:nvSpPr>
          <p:spPr>
            <a:xfrm>
              <a:off x="3183125" y="2162825"/>
              <a:ext cx="20112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2400">
                  <a:solidFill>
                    <a:schemeClr val="accent3"/>
                  </a:solidFill>
                  <a:latin typeface="Nunito"/>
                  <a:ea typeface="Nunito"/>
                  <a:cs typeface="Nunito"/>
                  <a:sym typeface="Nunito"/>
                </a:rPr>
                <a:t>dicoding.com</a:t>
              </a:r>
              <a:endParaRPr sz="24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2400">
                  <a:solidFill>
                    <a:schemeClr val="accent3"/>
                  </a:solidFill>
                  <a:latin typeface="Nunito"/>
                  <a:ea typeface="Nunito"/>
                  <a:cs typeface="Nunito"/>
                  <a:sym typeface="Nunito"/>
                </a:rPr>
                <a:t>(request)</a:t>
              </a:r>
              <a:endParaRPr sz="24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cxnSp>
          <p:nvCxnSpPr>
            <p:cNvPr id="280" name="Google Shape;280;p32"/>
            <p:cNvCxnSpPr/>
            <p:nvPr/>
          </p:nvCxnSpPr>
          <p:spPr>
            <a:xfrm>
              <a:off x="2523800" y="2619025"/>
              <a:ext cx="361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81" name="Google Shape;281;p32"/>
          <p:cNvGrpSpPr/>
          <p:nvPr/>
        </p:nvGrpSpPr>
        <p:grpSpPr>
          <a:xfrm>
            <a:off x="5605250" y="1759575"/>
            <a:ext cx="2720481" cy="1729876"/>
            <a:chOff x="5605250" y="1759575"/>
            <a:chExt cx="2720481" cy="1729876"/>
          </a:xfrm>
        </p:grpSpPr>
        <p:pic>
          <p:nvPicPr>
            <p:cNvPr id="282" name="Google Shape;282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85481" y="1759575"/>
              <a:ext cx="2240250" cy="172987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83" name="Google Shape;283;p32"/>
            <p:cNvCxnSpPr/>
            <p:nvPr/>
          </p:nvCxnSpPr>
          <p:spPr>
            <a:xfrm>
              <a:off x="5605250" y="2624525"/>
              <a:ext cx="361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"/>
          <p:cNvSpPr txBox="1"/>
          <p:nvPr>
            <p:ph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Nunito"/>
                <a:ea typeface="Nunito"/>
                <a:cs typeface="Nunito"/>
                <a:sym typeface="Nunito"/>
              </a:rPr>
              <a:t>Response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89" name="Google Shape;2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9039" y="2066522"/>
            <a:ext cx="1704775" cy="13163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0" name="Google Shape;290;p33"/>
          <p:cNvGrpSpPr/>
          <p:nvPr/>
        </p:nvGrpSpPr>
        <p:grpSpPr>
          <a:xfrm>
            <a:off x="2575950" y="1843825"/>
            <a:ext cx="3854475" cy="2464200"/>
            <a:chOff x="2575950" y="1843825"/>
            <a:chExt cx="3854475" cy="2464200"/>
          </a:xfrm>
        </p:grpSpPr>
        <p:cxnSp>
          <p:nvCxnSpPr>
            <p:cNvPr id="291" name="Google Shape;291;p33"/>
            <p:cNvCxnSpPr/>
            <p:nvPr/>
          </p:nvCxnSpPr>
          <p:spPr>
            <a:xfrm rot="10800000">
              <a:off x="6069225" y="2724725"/>
              <a:ext cx="361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92" name="Google Shape;292;p33"/>
            <p:cNvSpPr txBox="1"/>
            <p:nvPr/>
          </p:nvSpPr>
          <p:spPr>
            <a:xfrm>
              <a:off x="3685850" y="3692425"/>
              <a:ext cx="9138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>
                  <a:solidFill>
                    <a:schemeClr val="accent3"/>
                  </a:solidFill>
                  <a:latin typeface="Nunito"/>
                  <a:ea typeface="Nunito"/>
                  <a:cs typeface="Nunito"/>
                  <a:sym typeface="Nunito"/>
                </a:rPr>
                <a:t>response (HTML)</a:t>
              </a:r>
              <a:endParaRPr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293" name="Google Shape;293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75950" y="1843825"/>
              <a:ext cx="3133601" cy="1761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4" name="Google Shape;294;p33"/>
          <p:cNvGrpSpPr/>
          <p:nvPr/>
        </p:nvGrpSpPr>
        <p:grpSpPr>
          <a:xfrm>
            <a:off x="790175" y="2447663"/>
            <a:ext cx="1443950" cy="554100"/>
            <a:chOff x="790175" y="2447663"/>
            <a:chExt cx="1443950" cy="554100"/>
          </a:xfrm>
        </p:grpSpPr>
        <p:sp>
          <p:nvSpPr>
            <p:cNvPr id="295" name="Google Shape;295;p33"/>
            <p:cNvSpPr txBox="1"/>
            <p:nvPr/>
          </p:nvSpPr>
          <p:spPr>
            <a:xfrm>
              <a:off x="790175" y="2447663"/>
              <a:ext cx="8463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24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User</a:t>
              </a:r>
              <a:endParaRPr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cxnSp>
          <p:nvCxnSpPr>
            <p:cNvPr id="296" name="Google Shape;296;p33"/>
            <p:cNvCxnSpPr/>
            <p:nvPr/>
          </p:nvCxnSpPr>
          <p:spPr>
            <a:xfrm rot="10800000">
              <a:off x="1872925" y="2724725"/>
              <a:ext cx="361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4"/>
          <p:cNvSpPr txBox="1"/>
          <p:nvPr>
            <p:ph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Nunito"/>
                <a:ea typeface="Nunito"/>
                <a:cs typeface="Nunito"/>
                <a:sym typeface="Nunito"/>
              </a:rPr>
              <a:t>Request - REST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2" name="Google Shape;302;p34"/>
          <p:cNvSpPr txBox="1"/>
          <p:nvPr/>
        </p:nvSpPr>
        <p:spPr>
          <a:xfrm>
            <a:off x="506050" y="2170463"/>
            <a:ext cx="2113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Client</a:t>
            </a:r>
            <a:endParaRPr sz="2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(web, mobile)</a:t>
            </a:r>
            <a:endParaRPr sz="2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303" name="Google Shape;303;p34"/>
          <p:cNvGrpSpPr/>
          <p:nvPr/>
        </p:nvGrpSpPr>
        <p:grpSpPr>
          <a:xfrm>
            <a:off x="2843650" y="2170475"/>
            <a:ext cx="2670525" cy="923400"/>
            <a:chOff x="2523800" y="2162825"/>
            <a:chExt cx="2670525" cy="923400"/>
          </a:xfrm>
        </p:grpSpPr>
        <p:sp>
          <p:nvSpPr>
            <p:cNvPr id="304" name="Google Shape;304;p34"/>
            <p:cNvSpPr txBox="1"/>
            <p:nvPr/>
          </p:nvSpPr>
          <p:spPr>
            <a:xfrm>
              <a:off x="3183125" y="2162825"/>
              <a:ext cx="20112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2400" u="sng">
                  <a:solidFill>
                    <a:schemeClr val="accent3"/>
                  </a:solidFill>
                  <a:latin typeface="Nunito"/>
                  <a:ea typeface="Nunito"/>
                  <a:cs typeface="Nunito"/>
                  <a:sym typeface="Nunito"/>
                  <a:hlinkClick r:id="rId3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covid19</a:t>
              </a:r>
              <a:endParaRPr sz="24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2400">
                  <a:solidFill>
                    <a:schemeClr val="accent3"/>
                  </a:solidFill>
                  <a:latin typeface="Nunito"/>
                  <a:ea typeface="Nunito"/>
                  <a:cs typeface="Nunito"/>
                  <a:sym typeface="Nunito"/>
                </a:rPr>
                <a:t>(request)</a:t>
              </a:r>
              <a:endParaRPr sz="24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cxnSp>
          <p:nvCxnSpPr>
            <p:cNvPr id="305" name="Google Shape;305;p34"/>
            <p:cNvCxnSpPr/>
            <p:nvPr/>
          </p:nvCxnSpPr>
          <p:spPr>
            <a:xfrm>
              <a:off x="2523800" y="2619025"/>
              <a:ext cx="361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06" name="Google Shape;306;p34"/>
          <p:cNvGrpSpPr/>
          <p:nvPr/>
        </p:nvGrpSpPr>
        <p:grpSpPr>
          <a:xfrm>
            <a:off x="5925100" y="1767225"/>
            <a:ext cx="2720481" cy="1729876"/>
            <a:chOff x="5605250" y="1759575"/>
            <a:chExt cx="2720481" cy="1729876"/>
          </a:xfrm>
        </p:grpSpPr>
        <p:pic>
          <p:nvPicPr>
            <p:cNvPr id="307" name="Google Shape;307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85481" y="1759575"/>
              <a:ext cx="2240250" cy="172987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8" name="Google Shape;308;p34"/>
            <p:cNvCxnSpPr/>
            <p:nvPr/>
          </p:nvCxnSpPr>
          <p:spPr>
            <a:xfrm>
              <a:off x="5605250" y="2624525"/>
              <a:ext cx="361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5"/>
          <p:cNvSpPr txBox="1"/>
          <p:nvPr>
            <p:ph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Nunito"/>
                <a:ea typeface="Nunito"/>
                <a:cs typeface="Nunito"/>
                <a:sym typeface="Nunito"/>
              </a:rPr>
              <a:t>Response - REST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14" name="Google Shape;3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9039" y="2066522"/>
            <a:ext cx="1704775" cy="13163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5" name="Google Shape;315;p35"/>
          <p:cNvGrpSpPr/>
          <p:nvPr/>
        </p:nvGrpSpPr>
        <p:grpSpPr>
          <a:xfrm>
            <a:off x="629950" y="2447675"/>
            <a:ext cx="1604175" cy="554100"/>
            <a:chOff x="629950" y="2447675"/>
            <a:chExt cx="1604175" cy="554100"/>
          </a:xfrm>
        </p:grpSpPr>
        <p:sp>
          <p:nvSpPr>
            <p:cNvPr id="316" name="Google Shape;316;p35"/>
            <p:cNvSpPr txBox="1"/>
            <p:nvPr/>
          </p:nvSpPr>
          <p:spPr>
            <a:xfrm>
              <a:off x="629950" y="2447675"/>
              <a:ext cx="10068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24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Client</a:t>
              </a:r>
              <a:endParaRPr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cxnSp>
          <p:nvCxnSpPr>
            <p:cNvPr id="317" name="Google Shape;317;p35"/>
            <p:cNvCxnSpPr/>
            <p:nvPr/>
          </p:nvCxnSpPr>
          <p:spPr>
            <a:xfrm rot="10800000">
              <a:off x="1872925" y="2724725"/>
              <a:ext cx="361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18" name="Google Shape;318;p35"/>
          <p:cNvGrpSpPr/>
          <p:nvPr/>
        </p:nvGrpSpPr>
        <p:grpSpPr>
          <a:xfrm>
            <a:off x="2552069" y="1327425"/>
            <a:ext cx="3878356" cy="3162050"/>
            <a:chOff x="2552069" y="1327425"/>
            <a:chExt cx="3878356" cy="3162050"/>
          </a:xfrm>
        </p:grpSpPr>
        <p:cxnSp>
          <p:nvCxnSpPr>
            <p:cNvPr id="319" name="Google Shape;319;p35"/>
            <p:cNvCxnSpPr/>
            <p:nvPr/>
          </p:nvCxnSpPr>
          <p:spPr>
            <a:xfrm rot="10800000">
              <a:off x="6069225" y="2724725"/>
              <a:ext cx="361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20" name="Google Shape;320;p35"/>
            <p:cNvSpPr txBox="1"/>
            <p:nvPr/>
          </p:nvSpPr>
          <p:spPr>
            <a:xfrm>
              <a:off x="3694775" y="3873875"/>
              <a:ext cx="9138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>
                  <a:solidFill>
                    <a:schemeClr val="accent3"/>
                  </a:solidFill>
                  <a:latin typeface="Nunito"/>
                  <a:ea typeface="Nunito"/>
                  <a:cs typeface="Nunito"/>
                  <a:sym typeface="Nunito"/>
                </a:rPr>
                <a:t>response</a:t>
              </a:r>
              <a:endParaRPr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>
                  <a:solidFill>
                    <a:schemeClr val="accent3"/>
                  </a:solidFill>
                  <a:latin typeface="Nunito"/>
                  <a:ea typeface="Nunito"/>
                  <a:cs typeface="Nunito"/>
                  <a:sym typeface="Nunito"/>
                </a:rPr>
                <a:t>(json)</a:t>
              </a:r>
              <a:endParaRPr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321" name="Google Shape;321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52069" y="1327425"/>
              <a:ext cx="3199207" cy="25464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oogle Shape;326;p36"/>
          <p:cNvGrpSpPr/>
          <p:nvPr/>
        </p:nvGrpSpPr>
        <p:grpSpPr>
          <a:xfrm>
            <a:off x="2342687" y="1279750"/>
            <a:ext cx="3010100" cy="3051650"/>
            <a:chOff x="2342687" y="1279750"/>
            <a:chExt cx="3010100" cy="3051650"/>
          </a:xfrm>
        </p:grpSpPr>
        <p:pic>
          <p:nvPicPr>
            <p:cNvPr id="327" name="Google Shape;327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42687" y="1279750"/>
              <a:ext cx="3010100" cy="2395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8" name="Google Shape;328;p36"/>
            <p:cNvSpPr txBox="1"/>
            <p:nvPr/>
          </p:nvSpPr>
          <p:spPr>
            <a:xfrm>
              <a:off x="3331275" y="3715800"/>
              <a:ext cx="1032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Response</a:t>
              </a:r>
              <a:endPara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(json)</a:t>
              </a:r>
              <a:endPara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329" name="Google Shape;329;p36"/>
          <p:cNvGrpSpPr/>
          <p:nvPr/>
        </p:nvGrpSpPr>
        <p:grpSpPr>
          <a:xfrm>
            <a:off x="5676000" y="1333675"/>
            <a:ext cx="3234991" cy="2382124"/>
            <a:chOff x="5676000" y="1333675"/>
            <a:chExt cx="3234991" cy="2382124"/>
          </a:xfrm>
        </p:grpSpPr>
        <p:pic>
          <p:nvPicPr>
            <p:cNvPr id="330" name="Google Shape;330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29515" y="1333675"/>
              <a:ext cx="2781476" cy="19250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1" name="Google Shape;331;p36"/>
            <p:cNvSpPr txBox="1"/>
            <p:nvPr/>
          </p:nvSpPr>
          <p:spPr>
            <a:xfrm>
              <a:off x="7201855" y="3315597"/>
              <a:ext cx="636795" cy="4002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Web</a:t>
              </a:r>
              <a:endPara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cxnSp>
          <p:nvCxnSpPr>
            <p:cNvPr id="332" name="Google Shape;332;p36"/>
            <p:cNvCxnSpPr/>
            <p:nvPr/>
          </p:nvCxnSpPr>
          <p:spPr>
            <a:xfrm>
              <a:off x="5676000" y="2550675"/>
              <a:ext cx="250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33" name="Google Shape;333;p36"/>
          <p:cNvGrpSpPr/>
          <p:nvPr/>
        </p:nvGrpSpPr>
        <p:grpSpPr>
          <a:xfrm>
            <a:off x="233000" y="806162"/>
            <a:ext cx="1846713" cy="3437125"/>
            <a:chOff x="233000" y="806162"/>
            <a:chExt cx="1846713" cy="3437125"/>
          </a:xfrm>
        </p:grpSpPr>
        <p:grpSp>
          <p:nvGrpSpPr>
            <p:cNvPr id="334" name="Google Shape;334;p36"/>
            <p:cNvGrpSpPr/>
            <p:nvPr/>
          </p:nvGrpSpPr>
          <p:grpSpPr>
            <a:xfrm>
              <a:off x="233000" y="806162"/>
              <a:ext cx="1332949" cy="3437125"/>
              <a:chOff x="4253300" y="171775"/>
              <a:chExt cx="1332949" cy="3437125"/>
            </a:xfrm>
          </p:grpSpPr>
          <p:pic>
            <p:nvPicPr>
              <p:cNvPr id="335" name="Google Shape;335;p3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253300" y="171775"/>
                <a:ext cx="1332949" cy="288573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36" name="Google Shape;336;p36"/>
              <p:cNvSpPr txBox="1"/>
              <p:nvPr/>
            </p:nvSpPr>
            <p:spPr>
              <a:xfrm>
                <a:off x="4516275" y="3208700"/>
                <a:ext cx="807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d">
                    <a:solidFill>
                      <a:schemeClr val="dk1"/>
                    </a:solidFill>
                    <a:latin typeface="Nunito"/>
                    <a:ea typeface="Nunito"/>
                    <a:cs typeface="Nunito"/>
                    <a:sym typeface="Nunito"/>
                  </a:rPr>
                  <a:t>Mobile</a:t>
                </a:r>
                <a:endParaRPr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</p:grpSp>
        <p:cxnSp>
          <p:nvCxnSpPr>
            <p:cNvPr id="337" name="Google Shape;337;p36"/>
            <p:cNvCxnSpPr/>
            <p:nvPr/>
          </p:nvCxnSpPr>
          <p:spPr>
            <a:xfrm rot="10800000">
              <a:off x="1828913" y="2524725"/>
              <a:ext cx="250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7"/>
          <p:cNvSpPr txBox="1"/>
          <p:nvPr/>
        </p:nvSpPr>
        <p:spPr>
          <a:xfrm>
            <a:off x="710725" y="1592925"/>
            <a:ext cx="36804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4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Resourc</a:t>
            </a:r>
            <a:r>
              <a:rPr b="1" lang="id" sz="4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</a:t>
            </a:r>
            <a:endParaRPr b="1" sz="4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4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or</a:t>
            </a:r>
            <a:endParaRPr sz="4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4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Data?</a:t>
            </a:r>
            <a:endParaRPr b="1" sz="4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43" name="Google Shape;34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1826" y="1592925"/>
            <a:ext cx="3331873" cy="240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8"/>
          <p:cNvSpPr txBox="1"/>
          <p:nvPr>
            <p:ph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Nunito"/>
                <a:ea typeface="Nunito"/>
                <a:cs typeface="Nunito"/>
                <a:sym typeface="Nunito"/>
              </a:rPr>
              <a:t>Resource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9" name="Google Shape;349;p38"/>
          <p:cNvSpPr txBox="1"/>
          <p:nvPr/>
        </p:nvSpPr>
        <p:spPr>
          <a:xfrm>
            <a:off x="727650" y="1491625"/>
            <a:ext cx="340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Mengakses seluruh resource mahasiswa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350" name="Google Shape;350;p38"/>
          <p:cNvGrpSpPr/>
          <p:nvPr/>
        </p:nvGrpSpPr>
        <p:grpSpPr>
          <a:xfrm>
            <a:off x="4641650" y="1491625"/>
            <a:ext cx="2145025" cy="400200"/>
            <a:chOff x="4641650" y="1491625"/>
            <a:chExt cx="2145025" cy="400200"/>
          </a:xfrm>
        </p:grpSpPr>
        <p:sp>
          <p:nvSpPr>
            <p:cNvPr id="351" name="Google Shape;351;p38"/>
            <p:cNvSpPr txBox="1"/>
            <p:nvPr/>
          </p:nvSpPr>
          <p:spPr>
            <a:xfrm>
              <a:off x="5362575" y="1491625"/>
              <a:ext cx="1424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>
                  <a:solidFill>
                    <a:schemeClr val="accent3"/>
                  </a:solidFill>
                  <a:latin typeface="Lato"/>
                  <a:ea typeface="Lato"/>
                  <a:cs typeface="Lato"/>
                  <a:sym typeface="Lato"/>
                </a:rPr>
                <a:t>/students/index</a:t>
              </a:r>
              <a:endParaRPr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352" name="Google Shape;352;p38"/>
            <p:cNvCxnSpPr/>
            <p:nvPr/>
          </p:nvCxnSpPr>
          <p:spPr>
            <a:xfrm>
              <a:off x="4641650" y="1691725"/>
              <a:ext cx="360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53" name="Google Shape;353;p38"/>
          <p:cNvSpPr txBox="1"/>
          <p:nvPr/>
        </p:nvSpPr>
        <p:spPr>
          <a:xfrm>
            <a:off x="727650" y="2716375"/>
            <a:ext cx="321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Menambah resource mahasiswa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354" name="Google Shape;354;p38"/>
          <p:cNvGrpSpPr/>
          <p:nvPr/>
        </p:nvGrpSpPr>
        <p:grpSpPr>
          <a:xfrm>
            <a:off x="4641650" y="2716375"/>
            <a:ext cx="2491825" cy="400200"/>
            <a:chOff x="4641650" y="2716375"/>
            <a:chExt cx="2491825" cy="400200"/>
          </a:xfrm>
        </p:grpSpPr>
        <p:sp>
          <p:nvSpPr>
            <p:cNvPr id="355" name="Google Shape;355;p38"/>
            <p:cNvSpPr txBox="1"/>
            <p:nvPr/>
          </p:nvSpPr>
          <p:spPr>
            <a:xfrm>
              <a:off x="5362575" y="2716375"/>
              <a:ext cx="1770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>
                  <a:solidFill>
                    <a:schemeClr val="accent3"/>
                  </a:solidFill>
                  <a:latin typeface="Lato"/>
                  <a:ea typeface="Lato"/>
                  <a:cs typeface="Lato"/>
                  <a:sym typeface="Lato"/>
                </a:rPr>
                <a:t>/students/create</a:t>
              </a:r>
              <a:endParaRPr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356" name="Google Shape;356;p38"/>
            <p:cNvCxnSpPr/>
            <p:nvPr/>
          </p:nvCxnSpPr>
          <p:spPr>
            <a:xfrm>
              <a:off x="4641650" y="2916475"/>
              <a:ext cx="360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57" name="Google Shape;357;p38"/>
          <p:cNvSpPr txBox="1"/>
          <p:nvPr/>
        </p:nvSpPr>
        <p:spPr>
          <a:xfrm>
            <a:off x="727650" y="3328750"/>
            <a:ext cx="321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Mengupdate</a:t>
            </a:r>
            <a:r>
              <a:rPr lang="id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resource mahasiswa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358" name="Google Shape;358;p38"/>
          <p:cNvGrpSpPr/>
          <p:nvPr/>
        </p:nvGrpSpPr>
        <p:grpSpPr>
          <a:xfrm>
            <a:off x="4641650" y="3328750"/>
            <a:ext cx="2491825" cy="400200"/>
            <a:chOff x="4641650" y="3328750"/>
            <a:chExt cx="2491825" cy="400200"/>
          </a:xfrm>
        </p:grpSpPr>
        <p:sp>
          <p:nvSpPr>
            <p:cNvPr id="359" name="Google Shape;359;p38"/>
            <p:cNvSpPr txBox="1"/>
            <p:nvPr/>
          </p:nvSpPr>
          <p:spPr>
            <a:xfrm>
              <a:off x="5362575" y="3328750"/>
              <a:ext cx="1770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>
                  <a:solidFill>
                    <a:schemeClr val="accent3"/>
                  </a:solidFill>
                  <a:latin typeface="Lato"/>
                  <a:ea typeface="Lato"/>
                  <a:cs typeface="Lato"/>
                  <a:sym typeface="Lato"/>
                </a:rPr>
                <a:t>/students/edit/{id}</a:t>
              </a:r>
              <a:endParaRPr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360" name="Google Shape;360;p38"/>
            <p:cNvCxnSpPr/>
            <p:nvPr/>
          </p:nvCxnSpPr>
          <p:spPr>
            <a:xfrm>
              <a:off x="4641650" y="3528850"/>
              <a:ext cx="360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61" name="Google Shape;361;p38"/>
          <p:cNvSpPr txBox="1"/>
          <p:nvPr/>
        </p:nvSpPr>
        <p:spPr>
          <a:xfrm>
            <a:off x="727650" y="3941125"/>
            <a:ext cx="321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Menghapus</a:t>
            </a:r>
            <a:r>
              <a:rPr lang="id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resource mahasiswa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362" name="Google Shape;362;p38"/>
          <p:cNvGrpSpPr/>
          <p:nvPr/>
        </p:nvGrpSpPr>
        <p:grpSpPr>
          <a:xfrm>
            <a:off x="4641650" y="3941125"/>
            <a:ext cx="2601325" cy="400200"/>
            <a:chOff x="4641650" y="3941125"/>
            <a:chExt cx="2601325" cy="400200"/>
          </a:xfrm>
        </p:grpSpPr>
        <p:sp>
          <p:nvSpPr>
            <p:cNvPr id="363" name="Google Shape;363;p38"/>
            <p:cNvSpPr txBox="1"/>
            <p:nvPr/>
          </p:nvSpPr>
          <p:spPr>
            <a:xfrm>
              <a:off x="5362575" y="3941125"/>
              <a:ext cx="1880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>
                  <a:solidFill>
                    <a:schemeClr val="accent3"/>
                  </a:solidFill>
                  <a:latin typeface="Lato"/>
                  <a:ea typeface="Lato"/>
                  <a:cs typeface="Lato"/>
                  <a:sym typeface="Lato"/>
                </a:rPr>
                <a:t>/students/delete/{id}</a:t>
              </a:r>
              <a:endParaRPr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364" name="Google Shape;364;p38"/>
            <p:cNvCxnSpPr/>
            <p:nvPr/>
          </p:nvCxnSpPr>
          <p:spPr>
            <a:xfrm>
              <a:off x="4641650" y="4141225"/>
              <a:ext cx="360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65" name="Google Shape;365;p38"/>
          <p:cNvSpPr txBox="1"/>
          <p:nvPr/>
        </p:nvSpPr>
        <p:spPr>
          <a:xfrm>
            <a:off x="727650" y="2104000"/>
            <a:ext cx="340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Mengakses detail resource mahasiswa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366" name="Google Shape;366;p38"/>
          <p:cNvGrpSpPr/>
          <p:nvPr/>
        </p:nvGrpSpPr>
        <p:grpSpPr>
          <a:xfrm>
            <a:off x="4641650" y="2104000"/>
            <a:ext cx="2491825" cy="400200"/>
            <a:chOff x="4641650" y="2104000"/>
            <a:chExt cx="2491825" cy="400200"/>
          </a:xfrm>
        </p:grpSpPr>
        <p:sp>
          <p:nvSpPr>
            <p:cNvPr id="367" name="Google Shape;367;p38"/>
            <p:cNvSpPr txBox="1"/>
            <p:nvPr/>
          </p:nvSpPr>
          <p:spPr>
            <a:xfrm>
              <a:off x="5362575" y="2104000"/>
              <a:ext cx="1770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>
                  <a:solidFill>
                    <a:schemeClr val="accent3"/>
                  </a:solidFill>
                  <a:latin typeface="Lato"/>
                  <a:ea typeface="Lato"/>
                  <a:cs typeface="Lato"/>
                  <a:sym typeface="Lato"/>
                </a:rPr>
                <a:t>/students/detail/{id}</a:t>
              </a:r>
              <a:endParaRPr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368" name="Google Shape;368;p38"/>
            <p:cNvCxnSpPr/>
            <p:nvPr/>
          </p:nvCxnSpPr>
          <p:spPr>
            <a:xfrm>
              <a:off x="4641650" y="2304100"/>
              <a:ext cx="360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9"/>
          <p:cNvSpPr txBox="1"/>
          <p:nvPr>
            <p:ph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Nunito"/>
                <a:ea typeface="Nunito"/>
                <a:cs typeface="Nunito"/>
                <a:sym typeface="Nunito"/>
              </a:rPr>
              <a:t>Resource - REST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4" name="Google Shape;374;p39"/>
          <p:cNvSpPr txBox="1"/>
          <p:nvPr/>
        </p:nvSpPr>
        <p:spPr>
          <a:xfrm>
            <a:off x="727650" y="1586850"/>
            <a:ext cx="342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Mengakses seluruh resource mahasiswa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5" name="Google Shape;375;p39"/>
          <p:cNvSpPr txBox="1"/>
          <p:nvPr/>
        </p:nvSpPr>
        <p:spPr>
          <a:xfrm>
            <a:off x="5362575" y="1586850"/>
            <a:ext cx="98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/students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76" name="Google Shape;376;p39"/>
          <p:cNvCxnSpPr/>
          <p:nvPr/>
        </p:nvCxnSpPr>
        <p:spPr>
          <a:xfrm>
            <a:off x="4641650" y="1786950"/>
            <a:ext cx="36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7" name="Google Shape;377;p39"/>
          <p:cNvSpPr txBox="1"/>
          <p:nvPr/>
        </p:nvSpPr>
        <p:spPr>
          <a:xfrm>
            <a:off x="727650" y="2199225"/>
            <a:ext cx="321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Menambah resource mahasiswa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8" name="Google Shape;378;p39"/>
          <p:cNvSpPr txBox="1"/>
          <p:nvPr/>
        </p:nvSpPr>
        <p:spPr>
          <a:xfrm>
            <a:off x="5362575" y="2199225"/>
            <a:ext cx="98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/students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79" name="Google Shape;379;p39"/>
          <p:cNvCxnSpPr/>
          <p:nvPr/>
        </p:nvCxnSpPr>
        <p:spPr>
          <a:xfrm>
            <a:off x="4641650" y="2399325"/>
            <a:ext cx="36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0" name="Google Shape;380;p39"/>
          <p:cNvSpPr txBox="1"/>
          <p:nvPr/>
        </p:nvSpPr>
        <p:spPr>
          <a:xfrm>
            <a:off x="727650" y="2811600"/>
            <a:ext cx="321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Mengupdate resource mahasiswa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1" name="Google Shape;381;p39"/>
          <p:cNvSpPr txBox="1"/>
          <p:nvPr/>
        </p:nvSpPr>
        <p:spPr>
          <a:xfrm>
            <a:off x="5362575" y="2811600"/>
            <a:ext cx="124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/students/{id}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82" name="Google Shape;382;p39"/>
          <p:cNvCxnSpPr/>
          <p:nvPr/>
        </p:nvCxnSpPr>
        <p:spPr>
          <a:xfrm>
            <a:off x="4641650" y="3011700"/>
            <a:ext cx="36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3" name="Google Shape;383;p39"/>
          <p:cNvSpPr txBox="1"/>
          <p:nvPr/>
        </p:nvSpPr>
        <p:spPr>
          <a:xfrm>
            <a:off x="727650" y="3423975"/>
            <a:ext cx="321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Menghapus resource mahasiswa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4" name="Google Shape;384;p39"/>
          <p:cNvSpPr txBox="1"/>
          <p:nvPr/>
        </p:nvSpPr>
        <p:spPr>
          <a:xfrm>
            <a:off x="5362575" y="3423975"/>
            <a:ext cx="124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/students/{id}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85" name="Google Shape;385;p39"/>
          <p:cNvCxnSpPr/>
          <p:nvPr/>
        </p:nvCxnSpPr>
        <p:spPr>
          <a:xfrm>
            <a:off x="4641650" y="3624075"/>
            <a:ext cx="36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6" name="Google Shape;386;p39"/>
          <p:cNvSpPr txBox="1"/>
          <p:nvPr/>
        </p:nvSpPr>
        <p:spPr>
          <a:xfrm>
            <a:off x="6872725" y="1586850"/>
            <a:ext cx="60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GET</a:t>
            </a:r>
            <a:endParaRPr b="1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7" name="Google Shape;387;p39"/>
          <p:cNvSpPr txBox="1"/>
          <p:nvPr/>
        </p:nvSpPr>
        <p:spPr>
          <a:xfrm>
            <a:off x="6872725" y="2199225"/>
            <a:ext cx="73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POST</a:t>
            </a:r>
            <a:endParaRPr b="1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8" name="Google Shape;388;p39"/>
          <p:cNvSpPr txBox="1"/>
          <p:nvPr/>
        </p:nvSpPr>
        <p:spPr>
          <a:xfrm>
            <a:off x="6872725" y="2811600"/>
            <a:ext cx="73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PUT</a:t>
            </a:r>
            <a:endParaRPr b="1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9" name="Google Shape;389;p39"/>
          <p:cNvSpPr txBox="1"/>
          <p:nvPr/>
        </p:nvSpPr>
        <p:spPr>
          <a:xfrm>
            <a:off x="6872725" y="3423975"/>
            <a:ext cx="86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DELETE</a:t>
            </a:r>
            <a:endParaRPr b="1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0" name="Google Shape;390;p39"/>
          <p:cNvSpPr txBox="1"/>
          <p:nvPr/>
        </p:nvSpPr>
        <p:spPr>
          <a:xfrm>
            <a:off x="727650" y="4036350"/>
            <a:ext cx="342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Mengakses detail</a:t>
            </a:r>
            <a:r>
              <a:rPr lang="id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resource mahasiswa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1" name="Google Shape;391;p39"/>
          <p:cNvSpPr txBox="1"/>
          <p:nvPr/>
        </p:nvSpPr>
        <p:spPr>
          <a:xfrm>
            <a:off x="5362575" y="4036350"/>
            <a:ext cx="124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/students/{id}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92" name="Google Shape;392;p39"/>
          <p:cNvCxnSpPr/>
          <p:nvPr/>
        </p:nvCxnSpPr>
        <p:spPr>
          <a:xfrm>
            <a:off x="4641650" y="4236450"/>
            <a:ext cx="36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" name="Google Shape;393;p39"/>
          <p:cNvSpPr txBox="1"/>
          <p:nvPr/>
        </p:nvSpPr>
        <p:spPr>
          <a:xfrm>
            <a:off x="6872725" y="4036350"/>
            <a:ext cx="86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GET</a:t>
            </a:r>
            <a:endParaRPr b="1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0"/>
          <p:cNvSpPr txBox="1"/>
          <p:nvPr>
            <p:ph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Nunito"/>
                <a:ea typeface="Nunito"/>
                <a:cs typeface="Nunito"/>
                <a:sym typeface="Nunito"/>
              </a:rPr>
              <a:t>REST - Resource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9" name="Google Shape;399;p40"/>
          <p:cNvSpPr txBox="1"/>
          <p:nvPr>
            <p:ph idx="1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Resource diidentifikasi menggunakan URI (Uniform Resource Identifier) atau </a:t>
            </a:r>
            <a:r>
              <a:rPr b="1" lang="id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Endpoint</a:t>
            </a:r>
            <a:endParaRPr b="1"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Endpoint: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Font typeface="Nunito"/>
              <a:buChar char="-"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Gunakan noun: /students, /users, /products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-"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Gunakan plural: /students/5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1"/>
          <p:cNvSpPr txBox="1"/>
          <p:nvPr>
            <p:ph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Nunito"/>
                <a:ea typeface="Nunito"/>
                <a:cs typeface="Nunito"/>
                <a:sym typeface="Nunito"/>
              </a:rPr>
              <a:t>REST - Resource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5" name="Google Shape;405;p41"/>
          <p:cNvSpPr txBox="1"/>
          <p:nvPr/>
        </p:nvSpPr>
        <p:spPr>
          <a:xfrm>
            <a:off x="796725" y="1606550"/>
            <a:ext cx="286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Mengakses resource mahasiswa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06" name="Google Shape;406;p41"/>
          <p:cNvCxnSpPr/>
          <p:nvPr/>
        </p:nvCxnSpPr>
        <p:spPr>
          <a:xfrm>
            <a:off x="4452825" y="1806650"/>
            <a:ext cx="28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7" name="Google Shape;407;p41"/>
          <p:cNvSpPr txBox="1"/>
          <p:nvPr/>
        </p:nvSpPr>
        <p:spPr>
          <a:xfrm>
            <a:off x="4933575" y="1606550"/>
            <a:ext cx="97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/students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8" name="Google Shape;408;p41"/>
          <p:cNvSpPr txBox="1"/>
          <p:nvPr/>
        </p:nvSpPr>
        <p:spPr>
          <a:xfrm>
            <a:off x="796725" y="2079475"/>
            <a:ext cx="329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Mengakses detail resource mahasiswa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09" name="Google Shape;409;p41"/>
          <p:cNvCxnSpPr/>
          <p:nvPr/>
        </p:nvCxnSpPr>
        <p:spPr>
          <a:xfrm>
            <a:off x="4452825" y="2279575"/>
            <a:ext cx="28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0" name="Google Shape;410;p41"/>
          <p:cNvSpPr txBox="1"/>
          <p:nvPr/>
        </p:nvSpPr>
        <p:spPr>
          <a:xfrm>
            <a:off x="4933575" y="2079475"/>
            <a:ext cx="12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/students/{id}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1" name="Google Shape;411;p41"/>
          <p:cNvSpPr txBox="1"/>
          <p:nvPr/>
        </p:nvSpPr>
        <p:spPr>
          <a:xfrm>
            <a:off x="796725" y="2552400"/>
            <a:ext cx="318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Menambah</a:t>
            </a:r>
            <a:r>
              <a:rPr lang="id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resource mahasiswa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2" name="Google Shape;412;p41"/>
          <p:cNvSpPr txBox="1"/>
          <p:nvPr/>
        </p:nvSpPr>
        <p:spPr>
          <a:xfrm>
            <a:off x="4452825" y="2552400"/>
            <a:ext cx="28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latin typeface="Lato"/>
                <a:ea typeface="Lato"/>
                <a:cs typeface="Lato"/>
                <a:sym typeface="Lato"/>
              </a:rPr>
              <a:t>?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3" name="Google Shape;413;p41"/>
          <p:cNvSpPr txBox="1"/>
          <p:nvPr/>
        </p:nvSpPr>
        <p:spPr>
          <a:xfrm>
            <a:off x="796725" y="3025325"/>
            <a:ext cx="318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Memperbarui</a:t>
            </a:r>
            <a:r>
              <a:rPr lang="id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resource mahasiswa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4" name="Google Shape;414;p41"/>
          <p:cNvSpPr txBox="1"/>
          <p:nvPr/>
        </p:nvSpPr>
        <p:spPr>
          <a:xfrm>
            <a:off x="4452825" y="3025325"/>
            <a:ext cx="28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latin typeface="Lato"/>
                <a:ea typeface="Lato"/>
                <a:cs typeface="Lato"/>
                <a:sym typeface="Lato"/>
              </a:rPr>
              <a:t>?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5" name="Google Shape;415;p41"/>
          <p:cNvSpPr txBox="1"/>
          <p:nvPr/>
        </p:nvSpPr>
        <p:spPr>
          <a:xfrm>
            <a:off x="796725" y="3498250"/>
            <a:ext cx="318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Menghapus</a:t>
            </a:r>
            <a:r>
              <a:rPr lang="id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resource mahasiswa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6" name="Google Shape;416;p41"/>
          <p:cNvSpPr txBox="1"/>
          <p:nvPr/>
        </p:nvSpPr>
        <p:spPr>
          <a:xfrm>
            <a:off x="4452825" y="3498250"/>
            <a:ext cx="28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latin typeface="Lato"/>
                <a:ea typeface="Lato"/>
                <a:cs typeface="Lato"/>
                <a:sym typeface="Lato"/>
              </a:rPr>
              <a:t>?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EDED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2000" y="411750"/>
            <a:ext cx="4320000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2000" y="410400"/>
            <a:ext cx="4320000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2000" y="410400"/>
            <a:ext cx="4319256" cy="4319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2"/>
          <p:cNvSpPr txBox="1"/>
          <p:nvPr>
            <p:ph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Nunito"/>
                <a:ea typeface="Nunito"/>
                <a:cs typeface="Nunito"/>
                <a:sym typeface="Nunito"/>
              </a:rPr>
              <a:t>REST - HTTP Verbs (Method)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2" name="Google Shape;422;p42"/>
          <p:cNvSpPr txBox="1"/>
          <p:nvPr/>
        </p:nvSpPr>
        <p:spPr>
          <a:xfrm>
            <a:off x="2473650" y="1639388"/>
            <a:ext cx="5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GET</a:t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423" name="Google Shape;423;p42"/>
          <p:cNvGrpSpPr/>
          <p:nvPr/>
        </p:nvGrpSpPr>
        <p:grpSpPr>
          <a:xfrm>
            <a:off x="3572100" y="1639388"/>
            <a:ext cx="3098250" cy="400200"/>
            <a:chOff x="3572100" y="1639388"/>
            <a:chExt cx="3098250" cy="400200"/>
          </a:xfrm>
        </p:grpSpPr>
        <p:cxnSp>
          <p:nvCxnSpPr>
            <p:cNvPr id="424" name="Google Shape;424;p42"/>
            <p:cNvCxnSpPr/>
            <p:nvPr/>
          </p:nvCxnSpPr>
          <p:spPr>
            <a:xfrm>
              <a:off x="3572100" y="1839488"/>
              <a:ext cx="290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25" name="Google Shape;425;p42"/>
            <p:cNvSpPr txBox="1"/>
            <p:nvPr/>
          </p:nvSpPr>
          <p:spPr>
            <a:xfrm>
              <a:off x="4159650" y="1639388"/>
              <a:ext cx="2510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>
                  <a:solidFill>
                    <a:schemeClr val="accent3"/>
                  </a:solidFill>
                  <a:latin typeface="Nunito"/>
                  <a:ea typeface="Nunito"/>
                  <a:cs typeface="Nunito"/>
                  <a:sym typeface="Nunito"/>
                </a:rPr>
                <a:t>Mendapatkan Resource/Data</a:t>
              </a:r>
              <a:endParaRPr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426" name="Google Shape;426;p42"/>
          <p:cNvSpPr txBox="1"/>
          <p:nvPr/>
        </p:nvSpPr>
        <p:spPr>
          <a:xfrm>
            <a:off x="2473650" y="2127563"/>
            <a:ext cx="6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POST</a:t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427" name="Google Shape;427;p42"/>
          <p:cNvGrpSpPr/>
          <p:nvPr/>
        </p:nvGrpSpPr>
        <p:grpSpPr>
          <a:xfrm>
            <a:off x="3572100" y="2127563"/>
            <a:ext cx="3098250" cy="400200"/>
            <a:chOff x="3572100" y="2127563"/>
            <a:chExt cx="3098250" cy="400200"/>
          </a:xfrm>
        </p:grpSpPr>
        <p:cxnSp>
          <p:nvCxnSpPr>
            <p:cNvPr id="428" name="Google Shape;428;p42"/>
            <p:cNvCxnSpPr/>
            <p:nvPr/>
          </p:nvCxnSpPr>
          <p:spPr>
            <a:xfrm>
              <a:off x="3572100" y="2327663"/>
              <a:ext cx="290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29" name="Google Shape;429;p42"/>
            <p:cNvSpPr txBox="1"/>
            <p:nvPr/>
          </p:nvSpPr>
          <p:spPr>
            <a:xfrm>
              <a:off x="4159650" y="2127563"/>
              <a:ext cx="2510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>
                  <a:solidFill>
                    <a:schemeClr val="accent3"/>
                  </a:solidFill>
                  <a:latin typeface="Nunito"/>
                  <a:ea typeface="Nunito"/>
                  <a:cs typeface="Nunito"/>
                  <a:sym typeface="Nunito"/>
                </a:rPr>
                <a:t>Menambah Resource/Data</a:t>
              </a:r>
              <a:endParaRPr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430" name="Google Shape;430;p42"/>
          <p:cNvSpPr txBox="1"/>
          <p:nvPr/>
        </p:nvSpPr>
        <p:spPr>
          <a:xfrm>
            <a:off x="2473650" y="2615738"/>
            <a:ext cx="6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PUT</a:t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431" name="Google Shape;431;p42"/>
          <p:cNvGrpSpPr/>
          <p:nvPr/>
        </p:nvGrpSpPr>
        <p:grpSpPr>
          <a:xfrm>
            <a:off x="3572100" y="2615738"/>
            <a:ext cx="3098250" cy="400200"/>
            <a:chOff x="3572100" y="2615738"/>
            <a:chExt cx="3098250" cy="400200"/>
          </a:xfrm>
        </p:grpSpPr>
        <p:cxnSp>
          <p:nvCxnSpPr>
            <p:cNvPr id="432" name="Google Shape;432;p42"/>
            <p:cNvCxnSpPr/>
            <p:nvPr/>
          </p:nvCxnSpPr>
          <p:spPr>
            <a:xfrm>
              <a:off x="3572100" y="2815838"/>
              <a:ext cx="290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33" name="Google Shape;433;p42"/>
            <p:cNvSpPr txBox="1"/>
            <p:nvPr/>
          </p:nvSpPr>
          <p:spPr>
            <a:xfrm>
              <a:off x="4159650" y="2615738"/>
              <a:ext cx="2510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>
                  <a:solidFill>
                    <a:schemeClr val="accent3"/>
                  </a:solidFill>
                  <a:latin typeface="Nunito"/>
                  <a:ea typeface="Nunito"/>
                  <a:cs typeface="Nunito"/>
                  <a:sym typeface="Nunito"/>
                </a:rPr>
                <a:t>Memperbarui resource/Data</a:t>
              </a:r>
              <a:endParaRPr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434" name="Google Shape;434;p42"/>
          <p:cNvSpPr txBox="1"/>
          <p:nvPr/>
        </p:nvSpPr>
        <p:spPr>
          <a:xfrm>
            <a:off x="2473650" y="3103913"/>
            <a:ext cx="8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DELETE</a:t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435" name="Google Shape;435;p42"/>
          <p:cNvGrpSpPr/>
          <p:nvPr/>
        </p:nvGrpSpPr>
        <p:grpSpPr>
          <a:xfrm>
            <a:off x="3572100" y="3103913"/>
            <a:ext cx="3098250" cy="400200"/>
            <a:chOff x="3572100" y="3103913"/>
            <a:chExt cx="3098250" cy="400200"/>
          </a:xfrm>
        </p:grpSpPr>
        <p:cxnSp>
          <p:nvCxnSpPr>
            <p:cNvPr id="436" name="Google Shape;436;p42"/>
            <p:cNvCxnSpPr/>
            <p:nvPr/>
          </p:nvCxnSpPr>
          <p:spPr>
            <a:xfrm>
              <a:off x="3572100" y="3304013"/>
              <a:ext cx="290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37" name="Google Shape;437;p42"/>
            <p:cNvSpPr txBox="1"/>
            <p:nvPr/>
          </p:nvSpPr>
          <p:spPr>
            <a:xfrm>
              <a:off x="4159650" y="3103913"/>
              <a:ext cx="2510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>
                  <a:solidFill>
                    <a:schemeClr val="accent3"/>
                  </a:solidFill>
                  <a:latin typeface="Nunito"/>
                  <a:ea typeface="Nunito"/>
                  <a:cs typeface="Nunito"/>
                  <a:sym typeface="Nunito"/>
                </a:rPr>
                <a:t>Menghapus</a:t>
              </a:r>
              <a:r>
                <a:rPr lang="id">
                  <a:solidFill>
                    <a:schemeClr val="accent3"/>
                  </a:solidFill>
                  <a:latin typeface="Nunito"/>
                  <a:ea typeface="Nunito"/>
                  <a:cs typeface="Nunito"/>
                  <a:sym typeface="Nunito"/>
                </a:rPr>
                <a:t> resource/Data</a:t>
              </a:r>
              <a:endParaRPr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3"/>
          <p:cNvSpPr txBox="1"/>
          <p:nvPr>
            <p:ph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Nunito"/>
                <a:ea typeface="Nunito"/>
                <a:cs typeface="Nunito"/>
                <a:sym typeface="Nunito"/>
              </a:rPr>
              <a:t>REST - HTTP Verbs (Method)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3" name="Google Shape;443;p43"/>
          <p:cNvSpPr txBox="1"/>
          <p:nvPr/>
        </p:nvSpPr>
        <p:spPr>
          <a:xfrm>
            <a:off x="2473650" y="1639388"/>
            <a:ext cx="57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GET</a:t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444" name="Google Shape;444;p43"/>
          <p:cNvGrpSpPr/>
          <p:nvPr/>
        </p:nvGrpSpPr>
        <p:grpSpPr>
          <a:xfrm>
            <a:off x="3572100" y="1639388"/>
            <a:ext cx="3098250" cy="400200"/>
            <a:chOff x="3572100" y="1639388"/>
            <a:chExt cx="3098250" cy="400200"/>
          </a:xfrm>
        </p:grpSpPr>
        <p:cxnSp>
          <p:nvCxnSpPr>
            <p:cNvPr id="445" name="Google Shape;445;p43"/>
            <p:cNvCxnSpPr/>
            <p:nvPr/>
          </p:nvCxnSpPr>
          <p:spPr>
            <a:xfrm>
              <a:off x="3572100" y="1839488"/>
              <a:ext cx="290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46" name="Google Shape;446;p43"/>
            <p:cNvSpPr txBox="1"/>
            <p:nvPr/>
          </p:nvSpPr>
          <p:spPr>
            <a:xfrm>
              <a:off x="4159650" y="1639388"/>
              <a:ext cx="2510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>
                  <a:solidFill>
                    <a:schemeClr val="accent3"/>
                  </a:solidFill>
                  <a:latin typeface="Lato"/>
                  <a:ea typeface="Lato"/>
                  <a:cs typeface="Lato"/>
                  <a:sym typeface="Lato"/>
                </a:rPr>
                <a:t>/students</a:t>
              </a:r>
              <a:endParaRPr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47" name="Google Shape;447;p43"/>
          <p:cNvSpPr txBox="1"/>
          <p:nvPr/>
        </p:nvSpPr>
        <p:spPr>
          <a:xfrm>
            <a:off x="2473650" y="2127563"/>
            <a:ext cx="6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POST</a:t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448" name="Google Shape;448;p43"/>
          <p:cNvGrpSpPr/>
          <p:nvPr/>
        </p:nvGrpSpPr>
        <p:grpSpPr>
          <a:xfrm>
            <a:off x="3572100" y="2127563"/>
            <a:ext cx="3098250" cy="400200"/>
            <a:chOff x="3572100" y="2127563"/>
            <a:chExt cx="3098250" cy="400200"/>
          </a:xfrm>
        </p:grpSpPr>
        <p:cxnSp>
          <p:nvCxnSpPr>
            <p:cNvPr id="449" name="Google Shape;449;p43"/>
            <p:cNvCxnSpPr/>
            <p:nvPr/>
          </p:nvCxnSpPr>
          <p:spPr>
            <a:xfrm>
              <a:off x="3572100" y="2327663"/>
              <a:ext cx="290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50" name="Google Shape;450;p43"/>
            <p:cNvSpPr txBox="1"/>
            <p:nvPr/>
          </p:nvSpPr>
          <p:spPr>
            <a:xfrm>
              <a:off x="4159650" y="2127563"/>
              <a:ext cx="2510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>
                  <a:solidFill>
                    <a:schemeClr val="accent3"/>
                  </a:solidFill>
                  <a:latin typeface="Lato"/>
                  <a:ea typeface="Lato"/>
                  <a:cs typeface="Lato"/>
                  <a:sym typeface="Lato"/>
                </a:rPr>
                <a:t>/students</a:t>
              </a:r>
              <a:endParaRPr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51" name="Google Shape;451;p43"/>
          <p:cNvSpPr txBox="1"/>
          <p:nvPr/>
        </p:nvSpPr>
        <p:spPr>
          <a:xfrm>
            <a:off x="2473650" y="2615738"/>
            <a:ext cx="6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PUT</a:t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452" name="Google Shape;452;p43"/>
          <p:cNvGrpSpPr/>
          <p:nvPr/>
        </p:nvGrpSpPr>
        <p:grpSpPr>
          <a:xfrm>
            <a:off x="3572100" y="2615738"/>
            <a:ext cx="3098250" cy="400200"/>
            <a:chOff x="3572100" y="2615738"/>
            <a:chExt cx="3098250" cy="400200"/>
          </a:xfrm>
        </p:grpSpPr>
        <p:cxnSp>
          <p:nvCxnSpPr>
            <p:cNvPr id="453" name="Google Shape;453;p43"/>
            <p:cNvCxnSpPr/>
            <p:nvPr/>
          </p:nvCxnSpPr>
          <p:spPr>
            <a:xfrm>
              <a:off x="3572100" y="2815838"/>
              <a:ext cx="290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54" name="Google Shape;454;p43"/>
            <p:cNvSpPr txBox="1"/>
            <p:nvPr/>
          </p:nvSpPr>
          <p:spPr>
            <a:xfrm>
              <a:off x="4159650" y="2615738"/>
              <a:ext cx="2510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>
                  <a:solidFill>
                    <a:schemeClr val="accent3"/>
                  </a:solidFill>
                  <a:latin typeface="Lato"/>
                  <a:ea typeface="Lato"/>
                  <a:cs typeface="Lato"/>
                  <a:sym typeface="Lato"/>
                </a:rPr>
                <a:t>/students/{id}</a:t>
              </a:r>
              <a:endParaRPr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55" name="Google Shape;455;p43"/>
          <p:cNvSpPr txBox="1"/>
          <p:nvPr/>
        </p:nvSpPr>
        <p:spPr>
          <a:xfrm>
            <a:off x="2473650" y="3103913"/>
            <a:ext cx="8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DELETE</a:t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456" name="Google Shape;456;p43"/>
          <p:cNvGrpSpPr/>
          <p:nvPr/>
        </p:nvGrpSpPr>
        <p:grpSpPr>
          <a:xfrm>
            <a:off x="3572100" y="3103913"/>
            <a:ext cx="3098250" cy="400200"/>
            <a:chOff x="3572100" y="3103913"/>
            <a:chExt cx="3098250" cy="400200"/>
          </a:xfrm>
        </p:grpSpPr>
        <p:cxnSp>
          <p:nvCxnSpPr>
            <p:cNvPr id="457" name="Google Shape;457;p43"/>
            <p:cNvCxnSpPr/>
            <p:nvPr/>
          </p:nvCxnSpPr>
          <p:spPr>
            <a:xfrm>
              <a:off x="3572100" y="3304013"/>
              <a:ext cx="290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58" name="Google Shape;458;p43"/>
            <p:cNvSpPr txBox="1"/>
            <p:nvPr/>
          </p:nvSpPr>
          <p:spPr>
            <a:xfrm>
              <a:off x="4159650" y="3103913"/>
              <a:ext cx="2510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>
                  <a:solidFill>
                    <a:schemeClr val="accent3"/>
                  </a:solidFill>
                  <a:latin typeface="Lato"/>
                  <a:ea typeface="Lato"/>
                  <a:cs typeface="Lato"/>
                  <a:sym typeface="Lato"/>
                </a:rPr>
                <a:t>/students/{id}</a:t>
              </a:r>
              <a:endParaRPr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59" name="Google Shape;459;p43"/>
          <p:cNvSpPr txBox="1"/>
          <p:nvPr/>
        </p:nvSpPr>
        <p:spPr>
          <a:xfrm>
            <a:off x="2473650" y="3592088"/>
            <a:ext cx="8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GET</a:t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460" name="Google Shape;460;p43"/>
          <p:cNvGrpSpPr/>
          <p:nvPr/>
        </p:nvGrpSpPr>
        <p:grpSpPr>
          <a:xfrm>
            <a:off x="3572100" y="3592088"/>
            <a:ext cx="3098250" cy="400200"/>
            <a:chOff x="3572100" y="3103913"/>
            <a:chExt cx="3098250" cy="400200"/>
          </a:xfrm>
        </p:grpSpPr>
        <p:cxnSp>
          <p:nvCxnSpPr>
            <p:cNvPr id="461" name="Google Shape;461;p43"/>
            <p:cNvCxnSpPr/>
            <p:nvPr/>
          </p:nvCxnSpPr>
          <p:spPr>
            <a:xfrm>
              <a:off x="3572100" y="3304013"/>
              <a:ext cx="290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62" name="Google Shape;462;p43"/>
            <p:cNvSpPr txBox="1"/>
            <p:nvPr/>
          </p:nvSpPr>
          <p:spPr>
            <a:xfrm>
              <a:off x="4159650" y="3103913"/>
              <a:ext cx="2510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>
                  <a:solidFill>
                    <a:schemeClr val="accent3"/>
                  </a:solidFill>
                  <a:latin typeface="Lato"/>
                  <a:ea typeface="Lato"/>
                  <a:cs typeface="Lato"/>
                  <a:sym typeface="Lato"/>
                </a:rPr>
                <a:t>/students/{id}</a:t>
              </a:r>
              <a:endParaRPr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4"/>
          <p:cNvSpPr txBox="1"/>
          <p:nvPr>
            <p:ph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Nunito"/>
                <a:ea typeface="Nunito"/>
                <a:cs typeface="Nunito"/>
                <a:sym typeface="Nunito"/>
              </a:rPr>
              <a:t>REST - HTTP Verbs (Method)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468" name="Google Shape;468;p44"/>
          <p:cNvGraphicFramePr/>
          <p:nvPr/>
        </p:nvGraphicFramePr>
        <p:xfrm>
          <a:off x="952500" y="1817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{B7E83EE6-2E24-446E-B819-1C134315B997}</a:tableStyleId>
              </a:tblPr>
              <a:tblGrid>
                <a:gridCol w="2680075"/>
                <a:gridCol w="2145925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Action</a:t>
                      </a:r>
                      <a:endParaRPr b="1"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10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Method</a:t>
                      </a:r>
                      <a:endParaRPr b="1" sz="10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1000">
                          <a:solidFill>
                            <a:schemeClr val="accent3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Endpoint</a:t>
                      </a:r>
                      <a:endParaRPr b="1" sz="1000">
                        <a:solidFill>
                          <a:schemeClr val="accent3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Mengakses seluruh resource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GET</a:t>
                      </a:r>
                      <a:endParaRPr sz="10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solidFill>
                            <a:schemeClr val="accent3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/students</a:t>
                      </a:r>
                      <a:endParaRPr sz="1000">
                        <a:solidFill>
                          <a:schemeClr val="accent3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Menambah resource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POST</a:t>
                      </a:r>
                      <a:endParaRPr sz="10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solidFill>
                            <a:schemeClr val="accent3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/students</a:t>
                      </a:r>
                      <a:endParaRPr sz="1000">
                        <a:solidFill>
                          <a:schemeClr val="accent3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Memperbarui resource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PUT</a:t>
                      </a:r>
                      <a:endParaRPr sz="10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solidFill>
                            <a:schemeClr val="accent3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/students/1</a:t>
                      </a:r>
                      <a:endParaRPr sz="1000">
                        <a:solidFill>
                          <a:schemeClr val="accent3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Menghapus resource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DELETE</a:t>
                      </a:r>
                      <a:endParaRPr sz="10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solidFill>
                            <a:schemeClr val="accent3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/students/1</a:t>
                      </a:r>
                      <a:endParaRPr sz="1000">
                        <a:solidFill>
                          <a:schemeClr val="accent3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Mengakses detail resource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GET</a:t>
                      </a:r>
                      <a:endParaRPr sz="10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solidFill>
                            <a:schemeClr val="accent3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/students/1</a:t>
                      </a:r>
                      <a:endParaRPr sz="1000">
                        <a:solidFill>
                          <a:schemeClr val="accent3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5"/>
          <p:cNvSpPr txBox="1"/>
          <p:nvPr/>
        </p:nvSpPr>
        <p:spPr>
          <a:xfrm>
            <a:off x="718650" y="2110050"/>
            <a:ext cx="3680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4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What Data?</a:t>
            </a:r>
            <a:endParaRPr b="1" sz="4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74" name="Google Shape;47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3450" y="1268038"/>
            <a:ext cx="3760125" cy="260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6"/>
          <p:cNvSpPr txBox="1"/>
          <p:nvPr>
            <p:ph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Nunito"/>
                <a:ea typeface="Nunito"/>
                <a:cs typeface="Nunito"/>
                <a:sym typeface="Nunito"/>
              </a:rPr>
              <a:t>Format Response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0" name="Google Shape;480;p46"/>
          <p:cNvSpPr txBox="1"/>
          <p:nvPr>
            <p:ph idx="1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Dalam melakukan request ke server, server mengembalikan response (HTML) kepada client.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Response (HTML) tidak dapat digunakan untuk oleh aplikasi lain.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7"/>
          <p:cNvSpPr txBox="1"/>
          <p:nvPr>
            <p:ph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Nunito"/>
                <a:ea typeface="Nunito"/>
                <a:cs typeface="Nunito"/>
                <a:sym typeface="Nunito"/>
              </a:rPr>
              <a:t>Format Response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486" name="Google Shape;486;p47"/>
          <p:cNvGrpSpPr/>
          <p:nvPr/>
        </p:nvGrpSpPr>
        <p:grpSpPr>
          <a:xfrm>
            <a:off x="1635775" y="2030650"/>
            <a:ext cx="5872439" cy="738900"/>
            <a:chOff x="1406063" y="2130700"/>
            <a:chExt cx="5872439" cy="738900"/>
          </a:xfrm>
        </p:grpSpPr>
        <p:sp>
          <p:nvSpPr>
            <p:cNvPr id="487" name="Google Shape;487;p47"/>
            <p:cNvSpPr txBox="1"/>
            <p:nvPr/>
          </p:nvSpPr>
          <p:spPr>
            <a:xfrm>
              <a:off x="1406063" y="2269300"/>
              <a:ext cx="846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8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User</a:t>
              </a:r>
              <a:endPara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88" name="Google Shape;488;p47"/>
            <p:cNvSpPr txBox="1"/>
            <p:nvPr/>
          </p:nvSpPr>
          <p:spPr>
            <a:xfrm>
              <a:off x="3135600" y="2130700"/>
              <a:ext cx="20112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800">
                  <a:solidFill>
                    <a:schemeClr val="accent3"/>
                  </a:solidFill>
                  <a:latin typeface="Nunito"/>
                  <a:ea typeface="Nunito"/>
                  <a:cs typeface="Nunito"/>
                  <a:sym typeface="Nunito"/>
                </a:rPr>
                <a:t>dicoding.com</a:t>
              </a:r>
              <a:endParaRPr sz="18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800">
                  <a:solidFill>
                    <a:schemeClr val="accent3"/>
                  </a:solidFill>
                  <a:latin typeface="Nunito"/>
                  <a:ea typeface="Nunito"/>
                  <a:cs typeface="Nunito"/>
                  <a:sym typeface="Nunito"/>
                </a:rPr>
                <a:t>(request)</a:t>
              </a:r>
              <a:endParaRPr sz="18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cxnSp>
          <p:nvCxnSpPr>
            <p:cNvPr id="489" name="Google Shape;489;p47"/>
            <p:cNvCxnSpPr/>
            <p:nvPr/>
          </p:nvCxnSpPr>
          <p:spPr>
            <a:xfrm>
              <a:off x="2468350" y="2500150"/>
              <a:ext cx="361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90" name="Google Shape;490;p47"/>
            <p:cNvCxnSpPr/>
            <p:nvPr/>
          </p:nvCxnSpPr>
          <p:spPr>
            <a:xfrm>
              <a:off x="5549800" y="2505650"/>
              <a:ext cx="361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91" name="Google Shape;491;p47"/>
            <p:cNvSpPr txBox="1"/>
            <p:nvPr/>
          </p:nvSpPr>
          <p:spPr>
            <a:xfrm>
              <a:off x="6314002" y="2269300"/>
              <a:ext cx="964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800">
                  <a:solidFill>
                    <a:schemeClr val="accent2"/>
                  </a:solidFill>
                  <a:latin typeface="Nunito"/>
                  <a:ea typeface="Nunito"/>
                  <a:cs typeface="Nunito"/>
                  <a:sym typeface="Nunito"/>
                </a:rPr>
                <a:t>Server</a:t>
              </a:r>
              <a:endParaRPr sz="18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492" name="Google Shape;492;p47"/>
          <p:cNvGrpSpPr/>
          <p:nvPr/>
        </p:nvGrpSpPr>
        <p:grpSpPr>
          <a:xfrm>
            <a:off x="1635775" y="3257925"/>
            <a:ext cx="5872439" cy="738900"/>
            <a:chOff x="1635775" y="3257925"/>
            <a:chExt cx="5872439" cy="738900"/>
          </a:xfrm>
        </p:grpSpPr>
        <p:sp>
          <p:nvSpPr>
            <p:cNvPr id="493" name="Google Shape;493;p47"/>
            <p:cNvSpPr txBox="1"/>
            <p:nvPr/>
          </p:nvSpPr>
          <p:spPr>
            <a:xfrm>
              <a:off x="1635775" y="3402025"/>
              <a:ext cx="846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8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User</a:t>
              </a:r>
              <a:endPara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94" name="Google Shape;494;p47"/>
            <p:cNvSpPr txBox="1"/>
            <p:nvPr/>
          </p:nvSpPr>
          <p:spPr>
            <a:xfrm>
              <a:off x="3365313" y="3257925"/>
              <a:ext cx="20112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800">
                  <a:solidFill>
                    <a:schemeClr val="accent3"/>
                  </a:solidFill>
                  <a:latin typeface="Nunito"/>
                  <a:ea typeface="Nunito"/>
                  <a:cs typeface="Nunito"/>
                  <a:sym typeface="Nunito"/>
                </a:rPr>
                <a:t>Response</a:t>
              </a:r>
              <a:endParaRPr sz="18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800">
                  <a:solidFill>
                    <a:schemeClr val="accent3"/>
                  </a:solidFill>
                  <a:latin typeface="Nunito"/>
                  <a:ea typeface="Nunito"/>
                  <a:cs typeface="Nunito"/>
                  <a:sym typeface="Nunito"/>
                </a:rPr>
                <a:t>(HTML)</a:t>
              </a:r>
              <a:endParaRPr sz="18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cxnSp>
          <p:nvCxnSpPr>
            <p:cNvPr id="495" name="Google Shape;495;p47"/>
            <p:cNvCxnSpPr/>
            <p:nvPr/>
          </p:nvCxnSpPr>
          <p:spPr>
            <a:xfrm rot="10800000">
              <a:off x="2698063" y="3627375"/>
              <a:ext cx="361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96" name="Google Shape;496;p47"/>
            <p:cNvCxnSpPr/>
            <p:nvPr/>
          </p:nvCxnSpPr>
          <p:spPr>
            <a:xfrm rot="10800000">
              <a:off x="5779513" y="3632875"/>
              <a:ext cx="361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97" name="Google Shape;497;p47"/>
            <p:cNvSpPr txBox="1"/>
            <p:nvPr/>
          </p:nvSpPr>
          <p:spPr>
            <a:xfrm>
              <a:off x="6543714" y="3396525"/>
              <a:ext cx="964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1800">
                  <a:solidFill>
                    <a:schemeClr val="accent2"/>
                  </a:solidFill>
                  <a:latin typeface="Nunito"/>
                  <a:ea typeface="Nunito"/>
                  <a:cs typeface="Nunito"/>
                  <a:sym typeface="Nunito"/>
                </a:rPr>
                <a:t>Server</a:t>
              </a:r>
              <a:endParaRPr sz="18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8"/>
          <p:cNvSpPr txBox="1"/>
          <p:nvPr>
            <p:ph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Nunito"/>
                <a:ea typeface="Nunito"/>
                <a:cs typeface="Nunito"/>
                <a:sym typeface="Nunito"/>
              </a:rPr>
              <a:t>REST - Format Response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3" name="Google Shape;503;p48"/>
          <p:cNvSpPr txBox="1"/>
          <p:nvPr>
            <p:ph idx="1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REST menggunakan format response yang berbeda.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Format response harus dapat dikenali oleh berbagai aplikasi.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Menggunakan JSON atau XML dalam pertukaran data (request - response).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Format response yang saat ini digunakan adalah JSON.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9"/>
          <p:cNvSpPr txBox="1"/>
          <p:nvPr>
            <p:ph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Nunito"/>
                <a:ea typeface="Nunito"/>
                <a:cs typeface="Nunito"/>
                <a:sym typeface="Nunito"/>
              </a:rPr>
              <a:t>JSON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9" name="Google Shape;509;p49"/>
          <p:cNvSpPr txBox="1"/>
          <p:nvPr>
            <p:ph idx="1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JavaScript object Notation</a:t>
            </a:r>
            <a:r>
              <a:rPr lang="id" sz="1000">
                <a:latin typeface="Nunito"/>
                <a:ea typeface="Nunito"/>
                <a:cs typeface="Nunito"/>
                <a:sym typeface="Nunito"/>
              </a:rPr>
              <a:t>.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Digunakan dalam pertukaran data.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Lebih ringan dibandingkan XML.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Dikenali berbagai aplikasi dan bahasa pemrograman.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JSON sama seperti object di JavaScript.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0"/>
          <p:cNvSpPr txBox="1"/>
          <p:nvPr>
            <p:ph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Nunito"/>
                <a:ea typeface="Nunito"/>
                <a:cs typeface="Nunito"/>
                <a:sym typeface="Nunito"/>
              </a:rPr>
              <a:t>JSON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15" name="Google Shape;5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725" y="2000950"/>
            <a:ext cx="3342075" cy="174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1200" y="2000950"/>
            <a:ext cx="3342075" cy="174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1"/>
          <p:cNvSpPr txBox="1"/>
          <p:nvPr>
            <p:ph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Nunito"/>
                <a:ea typeface="Nunito"/>
                <a:cs typeface="Nunito"/>
                <a:sym typeface="Nunito"/>
              </a:rPr>
              <a:t>PHP - Array Associative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22" name="Google Shape;52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775" y="1687550"/>
            <a:ext cx="5578450" cy="291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idx="4294967295" type="body"/>
          </p:nvPr>
        </p:nvSpPr>
        <p:spPr>
          <a:xfrm>
            <a:off x="4544950" y="577125"/>
            <a:ext cx="30540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Organization</a:t>
            </a:r>
            <a:endParaRPr b="1"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Font typeface="Nunito"/>
              <a:buChar char="●"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BEM (2016 - 2019)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○"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Pendidikan dan Keilmuan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○"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Pengembangan TI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○"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Adkesma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DSC (2018)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Seirama (2018)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Cordofa (2018)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Senada (2017)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5" name="Google Shape;105;p16"/>
          <p:cNvSpPr txBox="1"/>
          <p:nvPr>
            <p:ph idx="4294967295" type="body"/>
          </p:nvPr>
        </p:nvSpPr>
        <p:spPr>
          <a:xfrm>
            <a:off x="700600" y="577125"/>
            <a:ext cx="3563100" cy="31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Aufa Billah</a:t>
            </a:r>
            <a:endParaRPr b="1"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Font typeface="Nunito"/>
              <a:buChar char="●"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Angkatan 2015 - 2019 (3.86)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Beasiswa STT NF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d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Experience</a:t>
            </a:r>
            <a:endParaRPr b="1"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Font typeface="Nunito"/>
              <a:buChar char="●"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Web Platform Engineer - Tokopedia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Frontend Engineer - YABB Gojek (2021)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Web Developer - IQR Foundation (2020)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Asisten Dosen - STT NF (2016 - Recent)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Web Developer - Alkhatech (2018)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Content Writer &amp; Editor (2015 - 2019)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6102775" y="4638075"/>
            <a:ext cx="293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d" sz="1200" u="sng">
                <a:solidFill>
                  <a:srgbClr val="333333"/>
                </a:solid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</a:t>
            </a:r>
            <a:r>
              <a:rPr lang="id" sz="12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 - </a:t>
            </a:r>
            <a:r>
              <a:rPr lang="id" sz="1200" u="sng">
                <a:solidFill>
                  <a:srgbClr val="00AB6C"/>
                </a:solid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Medium</a:t>
            </a:r>
            <a:r>
              <a:rPr lang="id" sz="12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 - </a:t>
            </a:r>
            <a:r>
              <a:rPr lang="id" sz="1200" u="sng">
                <a:solidFill>
                  <a:srgbClr val="0077B5"/>
                </a:solidFill>
                <a:latin typeface="Nunito"/>
                <a:ea typeface="Nunito"/>
                <a:cs typeface="Nunito"/>
                <a:sym typeface="Nuni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Linkedin</a:t>
            </a:r>
            <a:r>
              <a:rPr lang="id" sz="12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 - </a:t>
            </a:r>
            <a:r>
              <a:rPr lang="id" sz="1200" u="sng">
                <a:solidFill>
                  <a:srgbClr val="C13584"/>
                </a:solidFill>
                <a:latin typeface="Nunito"/>
                <a:ea typeface="Nunito"/>
                <a:cs typeface="Nunito"/>
                <a:sym typeface="Nuni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Instagram</a:t>
            </a:r>
            <a:endParaRPr>
              <a:solidFill>
                <a:srgbClr val="C1358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2"/>
          <p:cNvSpPr txBox="1"/>
          <p:nvPr>
            <p:ph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Nunito"/>
                <a:ea typeface="Nunito"/>
                <a:cs typeface="Nunito"/>
                <a:sym typeface="Nunito"/>
              </a:rPr>
              <a:t>REST - Response Code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28" name="Google Shape;528;p52"/>
          <p:cNvSpPr txBox="1"/>
          <p:nvPr>
            <p:ph idx="1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Selain </a:t>
            </a:r>
            <a:r>
              <a:rPr lang="id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endpoint</a:t>
            </a:r>
            <a:r>
              <a:rPr lang="id" sz="1000">
                <a:latin typeface="Nunito"/>
                <a:ea typeface="Nunito"/>
                <a:cs typeface="Nunito"/>
                <a:sym typeface="Nunito"/>
              </a:rPr>
              <a:t> dan </a:t>
            </a:r>
            <a:r>
              <a:rPr lang="id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method</a:t>
            </a:r>
            <a:r>
              <a:rPr lang="id" sz="1000">
                <a:latin typeface="Nunito"/>
                <a:ea typeface="Nunito"/>
                <a:cs typeface="Nunito"/>
                <a:sym typeface="Nunito"/>
              </a:rPr>
              <a:t>, dibutuhkan </a:t>
            </a:r>
            <a:r>
              <a:rPr lang="id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response code</a:t>
            </a:r>
            <a:r>
              <a:rPr lang="id" sz="1000">
                <a:latin typeface="Nunito"/>
                <a:ea typeface="Nunito"/>
                <a:cs typeface="Nunito"/>
                <a:sym typeface="Nunito"/>
              </a:rPr>
              <a:t> dalam membangun RESTFul API.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Response Code digunakan untuk menentukan hasil dari request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3"/>
          <p:cNvSpPr txBox="1"/>
          <p:nvPr>
            <p:ph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Nunito"/>
                <a:ea typeface="Nunito"/>
                <a:cs typeface="Nunito"/>
                <a:sym typeface="Nunito"/>
              </a:rPr>
              <a:t>REST - Response Code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4" name="Google Shape;534;p53"/>
          <p:cNvSpPr txBox="1"/>
          <p:nvPr/>
        </p:nvSpPr>
        <p:spPr>
          <a:xfrm>
            <a:off x="834875" y="1514950"/>
            <a:ext cx="162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Response sukses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535" name="Google Shape;535;p53"/>
          <p:cNvCxnSpPr/>
          <p:nvPr/>
        </p:nvCxnSpPr>
        <p:spPr>
          <a:xfrm>
            <a:off x="2620600" y="1705750"/>
            <a:ext cx="29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6" name="Google Shape;536;p53"/>
          <p:cNvSpPr txBox="1"/>
          <p:nvPr/>
        </p:nvSpPr>
        <p:spPr>
          <a:xfrm>
            <a:off x="3307425" y="1514950"/>
            <a:ext cx="188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2xx (200, 201, 204)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7" name="Google Shape;537;p53"/>
          <p:cNvSpPr txBox="1"/>
          <p:nvPr/>
        </p:nvSpPr>
        <p:spPr>
          <a:xfrm>
            <a:off x="834875" y="1995500"/>
            <a:ext cx="162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Client error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538" name="Google Shape;538;p53"/>
          <p:cNvCxnSpPr/>
          <p:nvPr/>
        </p:nvCxnSpPr>
        <p:spPr>
          <a:xfrm>
            <a:off x="2620600" y="2186300"/>
            <a:ext cx="29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9" name="Google Shape;539;p53"/>
          <p:cNvSpPr txBox="1"/>
          <p:nvPr/>
        </p:nvSpPr>
        <p:spPr>
          <a:xfrm>
            <a:off x="3307425" y="1995500"/>
            <a:ext cx="188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4</a:t>
            </a:r>
            <a:r>
              <a:rPr lang="id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xx (401, 404)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0" name="Google Shape;540;p53"/>
          <p:cNvSpPr txBox="1"/>
          <p:nvPr/>
        </p:nvSpPr>
        <p:spPr>
          <a:xfrm>
            <a:off x="834875" y="2476050"/>
            <a:ext cx="162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Server</a:t>
            </a:r>
            <a:r>
              <a:rPr lang="id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error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541" name="Google Shape;541;p53"/>
          <p:cNvCxnSpPr/>
          <p:nvPr/>
        </p:nvCxnSpPr>
        <p:spPr>
          <a:xfrm>
            <a:off x="2620600" y="2666850"/>
            <a:ext cx="29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2" name="Google Shape;542;p53"/>
          <p:cNvSpPr txBox="1"/>
          <p:nvPr/>
        </p:nvSpPr>
        <p:spPr>
          <a:xfrm>
            <a:off x="3307425" y="2476050"/>
            <a:ext cx="188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5</a:t>
            </a:r>
            <a:r>
              <a:rPr lang="id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xx (500, 502, 504)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4"/>
          <p:cNvSpPr txBox="1"/>
          <p:nvPr>
            <p:ph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Nunito"/>
                <a:ea typeface="Nunito"/>
                <a:cs typeface="Nunito"/>
                <a:sym typeface="Nunito"/>
              </a:rPr>
              <a:t>REST - Response Code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548" name="Google Shape;548;p54"/>
          <p:cNvGraphicFramePr/>
          <p:nvPr/>
        </p:nvGraphicFramePr>
        <p:xfrm>
          <a:off x="952500" y="1817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{B7E83EE6-2E24-446E-B819-1C134315B997}</a:tableStyleId>
              </a:tblPr>
              <a:tblGrid>
                <a:gridCol w="1845250"/>
                <a:gridCol w="50480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10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Code</a:t>
                      </a:r>
                      <a:endParaRPr b="1" sz="10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10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Deskripsi</a:t>
                      </a:r>
                      <a:endParaRPr b="1" sz="10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200 Ok</a:t>
                      </a:r>
                      <a:endParaRPr sz="10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Request berhasil (GET, PUT, DELETE)</a:t>
                      </a:r>
                      <a:endParaRPr sz="10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201 Created</a:t>
                      </a:r>
                      <a:endParaRPr sz="10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Resource baru berhasil ditambahkan (POST)</a:t>
                      </a:r>
                      <a:endParaRPr sz="10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204 No Content</a:t>
                      </a:r>
                      <a:endParaRPr sz="10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Tidak ada konten yang dikirim (DELETE)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401 Unauthorized</a:t>
                      </a:r>
                      <a:endParaRPr sz="10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Klien tidak dikenali atau belum </a:t>
                      </a:r>
                      <a:r>
                        <a:rPr lang="id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terautentikasi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404 Not Found</a:t>
                      </a:r>
                      <a:endParaRPr sz="10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Resource tidak ada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5"/>
          <p:cNvSpPr txBox="1"/>
          <p:nvPr>
            <p:ph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Nunito"/>
                <a:ea typeface="Nunito"/>
                <a:cs typeface="Nunito"/>
                <a:sym typeface="Nunito"/>
              </a:rPr>
              <a:t>REST - Response Code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554" name="Google Shape;554;p55"/>
          <p:cNvGraphicFramePr/>
          <p:nvPr/>
        </p:nvGraphicFramePr>
        <p:xfrm>
          <a:off x="1677475" y="1862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{B7E83EE6-2E24-446E-B819-1C134315B997}</a:tableStyleId>
              </a:tblPr>
              <a:tblGrid>
                <a:gridCol w="2567025"/>
                <a:gridCol w="933900"/>
                <a:gridCol w="1086825"/>
                <a:gridCol w="12012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Action</a:t>
                      </a:r>
                      <a:endParaRPr b="1"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10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Method</a:t>
                      </a:r>
                      <a:endParaRPr b="1" sz="10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1000">
                          <a:solidFill>
                            <a:schemeClr val="accent3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Endpoint</a:t>
                      </a:r>
                      <a:endParaRPr b="1" sz="1000">
                        <a:solidFill>
                          <a:schemeClr val="accent3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1000">
                          <a:solidFill>
                            <a:schemeClr val="accent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Code</a:t>
                      </a:r>
                      <a:endParaRPr b="1" sz="1000">
                        <a:solidFill>
                          <a:schemeClr val="accent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Mengakses seluruh resource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GET</a:t>
                      </a:r>
                      <a:endParaRPr sz="10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solidFill>
                            <a:schemeClr val="accent3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/students</a:t>
                      </a:r>
                      <a:endParaRPr sz="1000">
                        <a:solidFill>
                          <a:schemeClr val="accent3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solidFill>
                            <a:schemeClr val="accent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200</a:t>
                      </a:r>
                      <a:endParaRPr sz="1000">
                        <a:solidFill>
                          <a:schemeClr val="accent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Menambah resource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POST</a:t>
                      </a:r>
                      <a:endParaRPr sz="10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solidFill>
                            <a:schemeClr val="accent3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/students</a:t>
                      </a:r>
                      <a:endParaRPr sz="1000">
                        <a:solidFill>
                          <a:schemeClr val="accent3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solidFill>
                            <a:schemeClr val="accent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201</a:t>
                      </a:r>
                      <a:endParaRPr sz="1000">
                        <a:solidFill>
                          <a:schemeClr val="accent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Memperbarui resource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PUT</a:t>
                      </a:r>
                      <a:endParaRPr sz="10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solidFill>
                            <a:schemeClr val="accent3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/students/1</a:t>
                      </a:r>
                      <a:endParaRPr sz="1000">
                        <a:solidFill>
                          <a:schemeClr val="accent3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solidFill>
                            <a:schemeClr val="accent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200</a:t>
                      </a:r>
                      <a:endParaRPr sz="1000">
                        <a:solidFill>
                          <a:schemeClr val="accent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Menghapus resource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DELETE</a:t>
                      </a:r>
                      <a:endParaRPr sz="10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solidFill>
                            <a:schemeClr val="accent3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/students/1</a:t>
                      </a:r>
                      <a:endParaRPr sz="1000">
                        <a:solidFill>
                          <a:schemeClr val="accent3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solidFill>
                            <a:schemeClr val="accent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200/204</a:t>
                      </a:r>
                      <a:endParaRPr sz="1000">
                        <a:solidFill>
                          <a:schemeClr val="accent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Mengakses detail resource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GET</a:t>
                      </a:r>
                      <a:endParaRPr sz="10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solidFill>
                            <a:schemeClr val="accent3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/students/1</a:t>
                      </a:r>
                      <a:endParaRPr sz="1000">
                        <a:solidFill>
                          <a:schemeClr val="accent3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solidFill>
                            <a:schemeClr val="accent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200</a:t>
                      </a:r>
                      <a:endParaRPr sz="1000">
                        <a:solidFill>
                          <a:schemeClr val="accent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6"/>
          <p:cNvSpPr txBox="1"/>
          <p:nvPr/>
        </p:nvSpPr>
        <p:spPr>
          <a:xfrm>
            <a:off x="691625" y="1615100"/>
            <a:ext cx="283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URI atau Endpoint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0" name="Google Shape;560;p56"/>
          <p:cNvSpPr txBox="1"/>
          <p:nvPr/>
        </p:nvSpPr>
        <p:spPr>
          <a:xfrm>
            <a:off x="691625" y="2237675"/>
            <a:ext cx="211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HTTP Verbs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1" name="Google Shape;561;p56"/>
          <p:cNvSpPr txBox="1"/>
          <p:nvPr/>
        </p:nvSpPr>
        <p:spPr>
          <a:xfrm>
            <a:off x="691625" y="2860250"/>
            <a:ext cx="2378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Response Code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2" name="Google Shape;562;p56"/>
          <p:cNvSpPr txBox="1"/>
          <p:nvPr/>
        </p:nvSpPr>
        <p:spPr>
          <a:xfrm>
            <a:off x="691625" y="3482825"/>
            <a:ext cx="211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JSON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63" name="Google Shape;563;p56"/>
          <p:cNvGrpSpPr/>
          <p:nvPr/>
        </p:nvGrpSpPr>
        <p:grpSpPr>
          <a:xfrm>
            <a:off x="3681125" y="2020425"/>
            <a:ext cx="2939675" cy="1376100"/>
            <a:chOff x="4478200" y="1883700"/>
            <a:chExt cx="2939675" cy="1376100"/>
          </a:xfrm>
        </p:grpSpPr>
        <p:sp>
          <p:nvSpPr>
            <p:cNvPr id="564" name="Google Shape;564;p56"/>
            <p:cNvSpPr txBox="1"/>
            <p:nvPr/>
          </p:nvSpPr>
          <p:spPr>
            <a:xfrm>
              <a:off x="5364675" y="1883700"/>
              <a:ext cx="2053200" cy="137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" sz="3600">
                  <a:solidFill>
                    <a:schemeClr val="accent3"/>
                  </a:solidFill>
                  <a:latin typeface="Lato"/>
                  <a:ea typeface="Lato"/>
                  <a:cs typeface="Lato"/>
                  <a:sym typeface="Lato"/>
                </a:rPr>
                <a:t>RESTFul API</a:t>
              </a:r>
              <a:endParaRPr b="1" sz="36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565" name="Google Shape;565;p56"/>
            <p:cNvCxnSpPr/>
            <p:nvPr/>
          </p:nvCxnSpPr>
          <p:spPr>
            <a:xfrm>
              <a:off x="4478200" y="2456525"/>
              <a:ext cx="470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7"/>
          <p:cNvSpPr txBox="1"/>
          <p:nvPr>
            <p:ph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Nunito"/>
                <a:ea typeface="Nunito"/>
                <a:cs typeface="Nunito"/>
                <a:sym typeface="Nunito"/>
              </a:rPr>
              <a:t>RESTFul API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1" name="Google Shape;571;p57"/>
          <p:cNvSpPr txBox="1"/>
          <p:nvPr/>
        </p:nvSpPr>
        <p:spPr>
          <a:xfrm>
            <a:off x="825850" y="1657400"/>
            <a:ext cx="54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API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72" name="Google Shape;572;p57"/>
          <p:cNvGrpSpPr/>
          <p:nvPr/>
        </p:nvGrpSpPr>
        <p:grpSpPr>
          <a:xfrm>
            <a:off x="1711250" y="1657400"/>
            <a:ext cx="1265300" cy="400200"/>
            <a:chOff x="1711250" y="1657400"/>
            <a:chExt cx="1265300" cy="400200"/>
          </a:xfrm>
        </p:grpSpPr>
        <p:cxnSp>
          <p:nvCxnSpPr>
            <p:cNvPr id="573" name="Google Shape;573;p57"/>
            <p:cNvCxnSpPr/>
            <p:nvPr/>
          </p:nvCxnSpPr>
          <p:spPr>
            <a:xfrm>
              <a:off x="1711250" y="1857500"/>
              <a:ext cx="368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74" name="Google Shape;574;p57"/>
            <p:cNvSpPr txBox="1"/>
            <p:nvPr/>
          </p:nvSpPr>
          <p:spPr>
            <a:xfrm>
              <a:off x="2333950" y="1657400"/>
              <a:ext cx="642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>
                  <a:solidFill>
                    <a:schemeClr val="accent3"/>
                  </a:solidFill>
                  <a:latin typeface="Lato"/>
                  <a:ea typeface="Lato"/>
                  <a:cs typeface="Lato"/>
                  <a:sym typeface="Lato"/>
                </a:rPr>
                <a:t>REST</a:t>
              </a:r>
              <a:endParaRPr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575" name="Google Shape;575;p57"/>
          <p:cNvGrpSpPr/>
          <p:nvPr/>
        </p:nvGrpSpPr>
        <p:grpSpPr>
          <a:xfrm>
            <a:off x="3230850" y="1657400"/>
            <a:ext cx="1707800" cy="400200"/>
            <a:chOff x="3230850" y="1657400"/>
            <a:chExt cx="1707800" cy="400200"/>
          </a:xfrm>
        </p:grpSpPr>
        <p:sp>
          <p:nvSpPr>
            <p:cNvPr id="576" name="Google Shape;576;p57"/>
            <p:cNvSpPr txBox="1"/>
            <p:nvPr/>
          </p:nvSpPr>
          <p:spPr>
            <a:xfrm>
              <a:off x="3230850" y="1657400"/>
              <a:ext cx="368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">
                  <a:latin typeface="Lato"/>
                  <a:ea typeface="Lato"/>
                  <a:cs typeface="Lato"/>
                  <a:sym typeface="Lato"/>
                </a:rPr>
                <a:t>=</a:t>
              </a:r>
              <a:endParaRPr b="1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77" name="Google Shape;577;p57"/>
            <p:cNvSpPr txBox="1"/>
            <p:nvPr/>
          </p:nvSpPr>
          <p:spPr>
            <a:xfrm>
              <a:off x="3701150" y="1657400"/>
              <a:ext cx="1237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">
                  <a:solidFill>
                    <a:schemeClr val="accent2"/>
                  </a:solidFill>
                  <a:latin typeface="Lato"/>
                  <a:ea typeface="Lato"/>
                  <a:cs typeface="Lato"/>
                  <a:sym typeface="Lato"/>
                </a:rPr>
                <a:t>RESTFul API</a:t>
              </a:r>
              <a:endParaRPr b="1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578" name="Google Shape;578;p57"/>
          <p:cNvGrpSpPr/>
          <p:nvPr/>
        </p:nvGrpSpPr>
        <p:grpSpPr>
          <a:xfrm>
            <a:off x="825850" y="2571750"/>
            <a:ext cx="4112800" cy="400200"/>
            <a:chOff x="825850" y="2571750"/>
            <a:chExt cx="4112800" cy="400200"/>
          </a:xfrm>
        </p:grpSpPr>
        <p:sp>
          <p:nvSpPr>
            <p:cNvPr id="579" name="Google Shape;579;p57"/>
            <p:cNvSpPr txBox="1"/>
            <p:nvPr/>
          </p:nvSpPr>
          <p:spPr>
            <a:xfrm>
              <a:off x="825850" y="2571750"/>
              <a:ext cx="642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Ayam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580" name="Google Shape;580;p57"/>
            <p:cNvCxnSpPr/>
            <p:nvPr/>
          </p:nvCxnSpPr>
          <p:spPr>
            <a:xfrm>
              <a:off x="1711250" y="2771850"/>
              <a:ext cx="368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81" name="Google Shape;581;p57"/>
            <p:cNvSpPr txBox="1"/>
            <p:nvPr/>
          </p:nvSpPr>
          <p:spPr>
            <a:xfrm>
              <a:off x="2333950" y="2571750"/>
              <a:ext cx="642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>
                  <a:solidFill>
                    <a:schemeClr val="accent3"/>
                  </a:solidFill>
                  <a:latin typeface="Lato"/>
                  <a:ea typeface="Lato"/>
                  <a:cs typeface="Lato"/>
                  <a:sym typeface="Lato"/>
                </a:rPr>
                <a:t>KFC</a:t>
              </a:r>
              <a:endParaRPr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82" name="Google Shape;582;p57"/>
            <p:cNvSpPr txBox="1"/>
            <p:nvPr/>
          </p:nvSpPr>
          <p:spPr>
            <a:xfrm>
              <a:off x="3230850" y="2571750"/>
              <a:ext cx="368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">
                  <a:latin typeface="Lato"/>
                  <a:ea typeface="Lato"/>
                  <a:cs typeface="Lato"/>
                  <a:sym typeface="Lato"/>
                </a:rPr>
                <a:t>=</a:t>
              </a:r>
              <a:endParaRPr b="1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83" name="Google Shape;583;p57"/>
            <p:cNvSpPr txBox="1"/>
            <p:nvPr/>
          </p:nvSpPr>
          <p:spPr>
            <a:xfrm>
              <a:off x="3701150" y="2571750"/>
              <a:ext cx="1237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">
                  <a:solidFill>
                    <a:schemeClr val="accent2"/>
                  </a:solidFill>
                  <a:latin typeface="Lato"/>
                  <a:ea typeface="Lato"/>
                  <a:cs typeface="Lato"/>
                  <a:sym typeface="Lato"/>
                </a:rPr>
                <a:t>Ayam KFC</a:t>
              </a:r>
              <a:endParaRPr b="1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584" name="Google Shape;584;p57"/>
          <p:cNvGrpSpPr/>
          <p:nvPr/>
        </p:nvGrpSpPr>
        <p:grpSpPr>
          <a:xfrm>
            <a:off x="825850" y="3108100"/>
            <a:ext cx="4356400" cy="400200"/>
            <a:chOff x="825850" y="3108100"/>
            <a:chExt cx="4356400" cy="400200"/>
          </a:xfrm>
        </p:grpSpPr>
        <p:sp>
          <p:nvSpPr>
            <p:cNvPr id="585" name="Google Shape;585;p57"/>
            <p:cNvSpPr txBox="1"/>
            <p:nvPr/>
          </p:nvSpPr>
          <p:spPr>
            <a:xfrm>
              <a:off x="825850" y="3108100"/>
              <a:ext cx="642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Ayam</a:t>
              </a:r>
              <a:endPara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586" name="Google Shape;586;p57"/>
            <p:cNvCxnSpPr/>
            <p:nvPr/>
          </p:nvCxnSpPr>
          <p:spPr>
            <a:xfrm>
              <a:off x="1711250" y="3308200"/>
              <a:ext cx="368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87" name="Google Shape;587;p57"/>
            <p:cNvSpPr txBox="1"/>
            <p:nvPr/>
          </p:nvSpPr>
          <p:spPr>
            <a:xfrm>
              <a:off x="2333950" y="3108100"/>
              <a:ext cx="822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>
                  <a:solidFill>
                    <a:schemeClr val="accent3"/>
                  </a:solidFill>
                  <a:latin typeface="Lato"/>
                  <a:ea typeface="Lato"/>
                  <a:cs typeface="Lato"/>
                  <a:sym typeface="Lato"/>
                </a:rPr>
                <a:t>Sabana</a:t>
              </a:r>
              <a:endParaRPr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88" name="Google Shape;588;p57"/>
            <p:cNvSpPr txBox="1"/>
            <p:nvPr/>
          </p:nvSpPr>
          <p:spPr>
            <a:xfrm>
              <a:off x="3230850" y="3108100"/>
              <a:ext cx="368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">
                  <a:latin typeface="Lato"/>
                  <a:ea typeface="Lato"/>
                  <a:cs typeface="Lato"/>
                  <a:sym typeface="Lato"/>
                </a:rPr>
                <a:t>=</a:t>
              </a:r>
              <a:endParaRPr b="1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89" name="Google Shape;589;p57"/>
            <p:cNvSpPr txBox="1"/>
            <p:nvPr/>
          </p:nvSpPr>
          <p:spPr>
            <a:xfrm>
              <a:off x="3701150" y="3108100"/>
              <a:ext cx="1481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">
                  <a:solidFill>
                    <a:schemeClr val="accent2"/>
                  </a:solidFill>
                  <a:latin typeface="Lato"/>
                  <a:ea typeface="Lato"/>
                  <a:cs typeface="Lato"/>
                  <a:sym typeface="Lato"/>
                </a:rPr>
                <a:t>Ayam Sabana</a:t>
              </a:r>
              <a:endParaRPr b="1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8"/>
          <p:cNvSpPr txBox="1"/>
          <p:nvPr>
            <p:ph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Nunito"/>
                <a:ea typeface="Nunito"/>
                <a:cs typeface="Nunito"/>
                <a:sym typeface="Nunito"/>
              </a:rPr>
              <a:t>Referensi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95" name="Google Shape;595;p58"/>
          <p:cNvSpPr txBox="1"/>
          <p:nvPr>
            <p:ph idx="1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Freecodecamp: </a:t>
            </a:r>
            <a:r>
              <a:rPr lang="id" sz="10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What is an API? In English, please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Freecodecamp: </a:t>
            </a:r>
            <a:r>
              <a:rPr lang="id" sz="10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REST APIs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Unpas: </a:t>
            </a:r>
            <a:r>
              <a:rPr lang="id" sz="10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5"/>
              </a:rPr>
              <a:t>Apa itu API</a:t>
            </a:r>
            <a:r>
              <a:rPr lang="id" sz="1000"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id" sz="10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6"/>
              </a:rPr>
              <a:t>REST dan HTTP</a:t>
            </a:r>
            <a:r>
              <a:rPr lang="id" sz="1000"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id" sz="10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7"/>
              </a:rPr>
              <a:t>Apa itu JSON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9"/>
          <p:cNvSpPr txBox="1"/>
          <p:nvPr/>
        </p:nvSpPr>
        <p:spPr>
          <a:xfrm>
            <a:off x="718650" y="1959050"/>
            <a:ext cx="4849500" cy="13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3600" u="sng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Feedback Form</a:t>
            </a:r>
            <a:r>
              <a:rPr b="1" lang="id" sz="3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(Absensi)</a:t>
            </a:r>
            <a:endParaRPr b="1" sz="3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01" name="Google Shape;60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8975" y="1270388"/>
            <a:ext cx="3127426" cy="303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0"/>
          <p:cNvSpPr txBox="1"/>
          <p:nvPr>
            <p:ph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Nunito"/>
                <a:ea typeface="Nunito"/>
                <a:cs typeface="Nunito"/>
                <a:sym typeface="Nunito"/>
              </a:rPr>
              <a:t>Next - Task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07" name="Google Shape;607;p60"/>
          <p:cNvSpPr txBox="1"/>
          <p:nvPr>
            <p:ph idx="1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Install aplikasi berikut: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Font typeface="Nunito"/>
              <a:buChar char="●"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Composer: </a:t>
            </a:r>
            <a:r>
              <a:rPr lang="id" sz="10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Link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XAMPP: </a:t>
            </a:r>
            <a:r>
              <a:rPr lang="id" sz="10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Link</a:t>
            </a:r>
            <a:r>
              <a:rPr lang="id" sz="1000">
                <a:latin typeface="Nunito"/>
                <a:ea typeface="Nunito"/>
                <a:cs typeface="Nunito"/>
                <a:sym typeface="Nunito"/>
              </a:rPr>
              <a:t> (Gunakan versi php 7.3 ke atas)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Postman atau Insomnia: </a:t>
            </a:r>
            <a:r>
              <a:rPr lang="id" sz="10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5"/>
              </a:rPr>
              <a:t>Link</a:t>
            </a:r>
            <a:r>
              <a:rPr lang="id" sz="1000">
                <a:latin typeface="Nunito"/>
                <a:ea typeface="Nunito"/>
                <a:cs typeface="Nunito"/>
                <a:sym typeface="Nunito"/>
              </a:rPr>
              <a:t> atau </a:t>
            </a:r>
            <a:r>
              <a:rPr lang="id" sz="10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6"/>
              </a:rPr>
              <a:t>Link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Cara install: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Font typeface="Nunito"/>
              <a:buChar char="●"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Composer: </a:t>
            </a:r>
            <a:r>
              <a:rPr lang="id" sz="10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7"/>
              </a:rPr>
              <a:t>Windows</a:t>
            </a:r>
            <a:r>
              <a:rPr lang="id" sz="1000"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id" sz="10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8"/>
              </a:rPr>
              <a:t>Linux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XAMPP: </a:t>
            </a:r>
            <a:r>
              <a:rPr lang="id" sz="10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9"/>
              </a:rPr>
              <a:t>Windows</a:t>
            </a:r>
            <a:r>
              <a:rPr lang="id" sz="1000"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id" sz="10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10"/>
              </a:rPr>
              <a:t>Linux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●"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Postman: </a:t>
            </a:r>
            <a:r>
              <a:rPr lang="id" sz="10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11"/>
              </a:rPr>
              <a:t>Windows</a:t>
            </a:r>
            <a:r>
              <a:rPr lang="id" sz="1000"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id" sz="10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12"/>
              </a:rPr>
              <a:t>Linux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Nunito"/>
                <a:ea typeface="Nunito"/>
                <a:cs typeface="Nunito"/>
                <a:sym typeface="Nunito"/>
              </a:rPr>
              <a:t>Komponen Nilai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12" name="Google Shape;112;p17"/>
          <p:cNvGrpSpPr/>
          <p:nvPr/>
        </p:nvGrpSpPr>
        <p:grpSpPr>
          <a:xfrm>
            <a:off x="825300" y="1452675"/>
            <a:ext cx="895500" cy="954300"/>
            <a:chOff x="2656050" y="1785525"/>
            <a:chExt cx="895500" cy="954300"/>
          </a:xfrm>
        </p:grpSpPr>
        <p:sp>
          <p:nvSpPr>
            <p:cNvPr id="113" name="Google Shape;113;p17"/>
            <p:cNvSpPr txBox="1"/>
            <p:nvPr/>
          </p:nvSpPr>
          <p:spPr>
            <a:xfrm>
              <a:off x="2759100" y="1785525"/>
              <a:ext cx="689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24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5%</a:t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4" name="Google Shape;114;p17"/>
            <p:cNvSpPr txBox="1"/>
            <p:nvPr/>
          </p:nvSpPr>
          <p:spPr>
            <a:xfrm>
              <a:off x="2656050" y="2339625"/>
              <a:ext cx="895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Presensi</a:t>
              </a:r>
              <a:endParaRPr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15" name="Google Shape;115;p17"/>
          <p:cNvGrpSpPr/>
          <p:nvPr/>
        </p:nvGrpSpPr>
        <p:grpSpPr>
          <a:xfrm>
            <a:off x="825300" y="2566263"/>
            <a:ext cx="1587900" cy="954313"/>
            <a:chOff x="2679750" y="2982250"/>
            <a:chExt cx="1587900" cy="954313"/>
          </a:xfrm>
        </p:grpSpPr>
        <p:sp>
          <p:nvSpPr>
            <p:cNvPr id="116" name="Google Shape;116;p17"/>
            <p:cNvSpPr txBox="1"/>
            <p:nvPr/>
          </p:nvSpPr>
          <p:spPr>
            <a:xfrm>
              <a:off x="2731200" y="2982250"/>
              <a:ext cx="7926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sz="2400">
                  <a:solidFill>
                    <a:schemeClr val="accent3"/>
                  </a:solidFill>
                  <a:latin typeface="Lato"/>
                  <a:ea typeface="Lato"/>
                  <a:cs typeface="Lato"/>
                  <a:sym typeface="Lato"/>
                </a:rPr>
                <a:t>3</a:t>
              </a:r>
              <a:r>
                <a:rPr lang="id" sz="2400">
                  <a:solidFill>
                    <a:schemeClr val="accent3"/>
                  </a:solidFill>
                  <a:latin typeface="Lato"/>
                  <a:ea typeface="Lato"/>
                  <a:cs typeface="Lato"/>
                  <a:sym typeface="Lato"/>
                </a:rPr>
                <a:t>5%</a:t>
              </a:r>
              <a:endParaRPr sz="24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7" name="Google Shape;117;p17"/>
            <p:cNvSpPr txBox="1"/>
            <p:nvPr/>
          </p:nvSpPr>
          <p:spPr>
            <a:xfrm>
              <a:off x="2679750" y="3536363"/>
              <a:ext cx="1587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Task and Practice</a:t>
              </a:r>
              <a:endParaRPr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18" name="Google Shape;118;p17"/>
          <p:cNvGrpSpPr/>
          <p:nvPr/>
        </p:nvGrpSpPr>
        <p:grpSpPr>
          <a:xfrm>
            <a:off x="727650" y="3679850"/>
            <a:ext cx="2470875" cy="954300"/>
            <a:chOff x="727650" y="3679850"/>
            <a:chExt cx="2470875" cy="954300"/>
          </a:xfrm>
        </p:grpSpPr>
        <p:grpSp>
          <p:nvGrpSpPr>
            <p:cNvPr id="119" name="Google Shape;119;p17"/>
            <p:cNvGrpSpPr/>
            <p:nvPr/>
          </p:nvGrpSpPr>
          <p:grpSpPr>
            <a:xfrm>
              <a:off x="727650" y="3679850"/>
              <a:ext cx="1054200" cy="954300"/>
              <a:chOff x="3937725" y="1785525"/>
              <a:chExt cx="1054200" cy="954300"/>
            </a:xfrm>
          </p:grpSpPr>
          <p:sp>
            <p:nvSpPr>
              <p:cNvPr id="120" name="Google Shape;120;p17"/>
              <p:cNvSpPr txBox="1"/>
              <p:nvPr/>
            </p:nvSpPr>
            <p:spPr>
              <a:xfrm>
                <a:off x="4068525" y="1785525"/>
                <a:ext cx="7926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d" sz="2400">
                    <a:solidFill>
                      <a:schemeClr val="accent2"/>
                    </a:solidFill>
                    <a:latin typeface="Lato"/>
                    <a:ea typeface="Lato"/>
                    <a:cs typeface="Lato"/>
                    <a:sym typeface="Lato"/>
                  </a:rPr>
                  <a:t>30</a:t>
                </a:r>
                <a:r>
                  <a:rPr lang="id" sz="2400">
                    <a:solidFill>
                      <a:schemeClr val="accent2"/>
                    </a:solidFill>
                    <a:latin typeface="Lato"/>
                    <a:ea typeface="Lato"/>
                    <a:cs typeface="Lato"/>
                    <a:sym typeface="Lato"/>
                  </a:rPr>
                  <a:t>%</a:t>
                </a:r>
                <a:endParaRPr sz="2400">
                  <a:solidFill>
                    <a:schemeClr val="accent2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21" name="Google Shape;121;p17"/>
              <p:cNvSpPr txBox="1"/>
              <p:nvPr/>
            </p:nvSpPr>
            <p:spPr>
              <a:xfrm>
                <a:off x="3937725" y="2339625"/>
                <a:ext cx="10542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d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UTS</a:t>
                </a:r>
                <a:endParaRPr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22" name="Google Shape;122;p17"/>
            <p:cNvGrpSpPr/>
            <p:nvPr/>
          </p:nvGrpSpPr>
          <p:grpSpPr>
            <a:xfrm>
              <a:off x="2144325" y="3679850"/>
              <a:ext cx="1054200" cy="954300"/>
              <a:chOff x="5354400" y="1785525"/>
              <a:chExt cx="1054200" cy="954300"/>
            </a:xfrm>
          </p:grpSpPr>
          <p:sp>
            <p:nvSpPr>
              <p:cNvPr id="123" name="Google Shape;123;p17"/>
              <p:cNvSpPr txBox="1"/>
              <p:nvPr/>
            </p:nvSpPr>
            <p:spPr>
              <a:xfrm>
                <a:off x="5485200" y="1785525"/>
                <a:ext cx="7926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d" sz="2400">
                    <a:solidFill>
                      <a:schemeClr val="accent2"/>
                    </a:solidFill>
                    <a:latin typeface="Lato"/>
                    <a:ea typeface="Lato"/>
                    <a:cs typeface="Lato"/>
                    <a:sym typeface="Lato"/>
                  </a:rPr>
                  <a:t>30%</a:t>
                </a:r>
                <a:endParaRPr sz="2400">
                  <a:solidFill>
                    <a:schemeClr val="accent2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24" name="Google Shape;124;p17"/>
              <p:cNvSpPr txBox="1"/>
              <p:nvPr/>
            </p:nvSpPr>
            <p:spPr>
              <a:xfrm>
                <a:off x="5354400" y="2339625"/>
                <a:ext cx="10542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d">
                    <a:solidFill>
                      <a:schemeClr val="accent1"/>
                    </a:solidFill>
                    <a:latin typeface="Lato"/>
                    <a:ea typeface="Lato"/>
                    <a:cs typeface="Lato"/>
                    <a:sym typeface="Lato"/>
                  </a:rPr>
                  <a:t>UAS</a:t>
                </a:r>
                <a:endParaRPr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cxnSp>
        <p:nvCxnSpPr>
          <p:cNvPr id="125" name="Google Shape;125;p17"/>
          <p:cNvCxnSpPr/>
          <p:nvPr/>
        </p:nvCxnSpPr>
        <p:spPr>
          <a:xfrm>
            <a:off x="3434775" y="4157000"/>
            <a:ext cx="43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" name="Google Shape;126;p17"/>
          <p:cNvSpPr txBox="1"/>
          <p:nvPr/>
        </p:nvSpPr>
        <p:spPr>
          <a:xfrm>
            <a:off x="4254250" y="3879950"/>
            <a:ext cx="211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Final Project</a:t>
            </a:r>
            <a:endParaRPr sz="24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>
            <p:ph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Nunito"/>
                <a:ea typeface="Nunito"/>
                <a:cs typeface="Nunito"/>
                <a:sym typeface="Nunito"/>
              </a:rPr>
              <a:t>Backend - Latar Belakang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2" name="Google Shape;132;p18"/>
          <p:cNvSpPr txBox="1"/>
          <p:nvPr>
            <p:ph idx="1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Codeigniter atau Laravel = </a:t>
            </a:r>
            <a:r>
              <a:rPr b="1" lang="id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Backend</a:t>
            </a:r>
            <a:endParaRPr b="1"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Pengembangan aplikasi menjadi lebih kompleks = </a:t>
            </a:r>
            <a:r>
              <a:rPr b="1" lang="id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Frontend</a:t>
            </a:r>
            <a:r>
              <a:rPr lang="id" sz="1000">
                <a:latin typeface="Nunito"/>
                <a:ea typeface="Nunito"/>
                <a:cs typeface="Nunito"/>
                <a:sym typeface="Nunito"/>
              </a:rPr>
              <a:t> dan </a:t>
            </a:r>
            <a:r>
              <a:rPr b="1" lang="id" sz="10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Backend</a:t>
            </a:r>
            <a:endParaRPr b="1" sz="1000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Backend menyediakan data/resource.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Frontend mengkonsumsi resource untuk ditampilkan.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Resource/data disediakan oleh Backend = </a:t>
            </a:r>
            <a:r>
              <a:rPr b="1" lang="id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RESTFul API</a:t>
            </a:r>
            <a:endParaRPr b="1"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9"/>
          <p:cNvGrpSpPr/>
          <p:nvPr/>
        </p:nvGrpSpPr>
        <p:grpSpPr>
          <a:xfrm>
            <a:off x="817775" y="934588"/>
            <a:ext cx="3297765" cy="3096400"/>
            <a:chOff x="817775" y="934588"/>
            <a:chExt cx="3297765" cy="3096400"/>
          </a:xfrm>
        </p:grpSpPr>
        <p:sp>
          <p:nvSpPr>
            <p:cNvPr id="138" name="Google Shape;138;p19"/>
            <p:cNvSpPr txBox="1"/>
            <p:nvPr/>
          </p:nvSpPr>
          <p:spPr>
            <a:xfrm>
              <a:off x="1983200" y="3630788"/>
              <a:ext cx="96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" u="sng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  <a:hlinkClick r:id="rId3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Covid API</a:t>
              </a:r>
              <a:endPara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139" name="Google Shape;139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7775" y="934588"/>
              <a:ext cx="3297765" cy="261945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140" name="Google Shape;14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9962" y="2258975"/>
            <a:ext cx="1259876" cy="27275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141" name="Google Shape;141;p19"/>
          <p:cNvGrpSpPr/>
          <p:nvPr/>
        </p:nvGrpSpPr>
        <p:grpSpPr>
          <a:xfrm>
            <a:off x="4298775" y="164825"/>
            <a:ext cx="4027449" cy="1881475"/>
            <a:chOff x="4298775" y="164825"/>
            <a:chExt cx="4027449" cy="1881475"/>
          </a:xfrm>
        </p:grpSpPr>
        <p:pic>
          <p:nvPicPr>
            <p:cNvPr id="142" name="Google Shape;142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53574" y="164825"/>
              <a:ext cx="2572650" cy="1780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143" name="Google Shape;143;p19"/>
            <p:cNvCxnSpPr/>
            <p:nvPr/>
          </p:nvCxnSpPr>
          <p:spPr>
            <a:xfrm flipH="1" rot="10800000">
              <a:off x="4298775" y="1521300"/>
              <a:ext cx="1089300" cy="525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144" name="Google Shape;144;p19"/>
          <p:cNvCxnSpPr/>
          <p:nvPr/>
        </p:nvCxnSpPr>
        <p:spPr>
          <a:xfrm>
            <a:off x="4306625" y="2453750"/>
            <a:ext cx="1535700" cy="105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type="title"/>
          </p:nvPr>
        </p:nvSpPr>
        <p:spPr>
          <a:xfrm>
            <a:off x="727650" y="592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Nunito"/>
                <a:ea typeface="Nunito"/>
                <a:cs typeface="Nunito"/>
                <a:sym typeface="Nunito"/>
              </a:rPr>
              <a:t>Backend - Our Journey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0" name="Google Shape;150;p20"/>
          <p:cNvSpPr txBox="1"/>
          <p:nvPr>
            <p:ph idx="1" type="body"/>
          </p:nvPr>
        </p:nvSpPr>
        <p:spPr>
          <a:xfrm>
            <a:off x="729450" y="1407050"/>
            <a:ext cx="76887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Membangun </a:t>
            </a:r>
            <a:r>
              <a:rPr b="1" lang="id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RESTFul API</a:t>
            </a:r>
            <a:r>
              <a:rPr lang="id" sz="1000">
                <a:latin typeface="Nunito"/>
                <a:ea typeface="Nunito"/>
                <a:cs typeface="Nunito"/>
                <a:sym typeface="Nunito"/>
              </a:rPr>
              <a:t>.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Menggunakan </a:t>
            </a:r>
            <a:r>
              <a:rPr b="1" lang="id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PHP</a:t>
            </a:r>
            <a:r>
              <a:rPr lang="id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- </a:t>
            </a:r>
            <a:r>
              <a:rPr b="1" lang="id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Laravel 8</a:t>
            </a:r>
            <a:r>
              <a:rPr lang="id" sz="1000">
                <a:latin typeface="Nunito"/>
                <a:ea typeface="Nunito"/>
                <a:cs typeface="Nunito"/>
                <a:sym typeface="Nunito"/>
              </a:rPr>
              <a:t>.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Menggunakan </a:t>
            </a:r>
            <a:r>
              <a:rPr b="1" lang="id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Node.js</a:t>
            </a:r>
            <a:r>
              <a:rPr lang="id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- </a:t>
            </a:r>
            <a:r>
              <a:rPr b="1" lang="id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Express</a:t>
            </a:r>
            <a:r>
              <a:rPr lang="id" sz="1000">
                <a:latin typeface="Nunito"/>
                <a:ea typeface="Nunito"/>
                <a:cs typeface="Nunito"/>
                <a:sym typeface="Nunito"/>
              </a:rPr>
              <a:t>.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d" sz="1000">
                <a:latin typeface="Nunito"/>
                <a:ea typeface="Nunito"/>
                <a:cs typeface="Nunito"/>
                <a:sym typeface="Nunito"/>
              </a:rPr>
              <a:t>Membuat Proyek dan Final Projek sebagai Portfolio seorang Backend.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51" name="Google Shape;1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525" y="3401000"/>
            <a:ext cx="4030976" cy="16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500" y="426225"/>
            <a:ext cx="3737058" cy="3974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3519" y="426226"/>
            <a:ext cx="3737056" cy="39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 txBox="1"/>
          <p:nvPr/>
        </p:nvSpPr>
        <p:spPr>
          <a:xfrm>
            <a:off x="3419813" y="4529450"/>
            <a:ext cx="235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Telegram - Loker Developer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